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4" autoAdjust="0"/>
  </p:normalViewPr>
  <p:slideViewPr>
    <p:cSldViewPr>
      <p:cViewPr varScale="1">
        <p:scale>
          <a:sx n="98" d="100"/>
          <a:sy n="98" d="100"/>
        </p:scale>
        <p:origin x="-4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ECB2A-6FD8-4ED1-9C26-9372B72357AF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31EC9-2D13-42A9-A9E4-8CC2C83D1EA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256D8-D893-4D5A-9A8F-91D43CB3CE81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F32CC3-CD50-4AB5-99A1-E45A45E5A1CC}" type="slidenum">
              <a:rPr lang="it-IT" sz="1200"/>
              <a:pPr algn="r"/>
              <a:t>1</a:t>
            </a:fld>
            <a:endParaRPr lang="it-IT" sz="1200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B77D95-B547-404E-843F-3F6A7C0B214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846AF2-E092-46C1-B9D9-C2224EFC9A0C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invalsi.it/immagini/logo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4140200" y="1125538"/>
            <a:ext cx="1841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/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285750" y="857250"/>
            <a:ext cx="8572500" cy="1247775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600" dirty="0">
                <a:solidFill>
                  <a:schemeClr val="tx2"/>
                </a:solidFill>
                <a:latin typeface="Calibri" pitchFamily="34" charset="0"/>
              </a:rPr>
              <a:t>La correzione delle prove nelle</a:t>
            </a:r>
          </a:p>
          <a:p>
            <a:pPr algn="ctr"/>
            <a:r>
              <a:rPr lang="it-IT" sz="36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it-IT" sz="3600" dirty="0">
                <a:solidFill>
                  <a:srgbClr val="0B1608"/>
                </a:solidFill>
                <a:latin typeface="Calibri" pitchFamily="34" charset="0"/>
              </a:rPr>
              <a:t>Scuole campione</a:t>
            </a:r>
          </a:p>
        </p:txBody>
      </p:sp>
      <p:sp>
        <p:nvSpPr>
          <p:cNvPr id="18441" name="CasellaDiTesto 11"/>
          <p:cNvSpPr txBox="1">
            <a:spLocks noChangeArrowheads="1"/>
          </p:cNvSpPr>
          <p:nvPr/>
        </p:nvSpPr>
        <p:spPr bwMode="auto">
          <a:xfrm>
            <a:off x="857250" y="2286000"/>
            <a:ext cx="734377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lvl="1" indent="-361950" algn="just" defTabSz="628650">
              <a:lnSpc>
                <a:spcPts val="2500"/>
              </a:lnSpc>
              <a:buClr>
                <a:srgbClr val="0B1608"/>
              </a:buClr>
              <a:buFont typeface="Wingdings" pitchFamily="2" charset="2"/>
              <a:buChar char="Ø"/>
            </a:pPr>
            <a:r>
              <a:rPr lang="it-IT" dirty="0">
                <a:latin typeface="Constantia" pitchFamily="18" charset="0"/>
              </a:rPr>
              <a:t>Nelle </a:t>
            </a:r>
            <a:r>
              <a:rPr lang="it-IT" b="1" dirty="0">
                <a:latin typeface="Constantia" pitchFamily="18" charset="0"/>
              </a:rPr>
              <a:t>scuole campione </a:t>
            </a:r>
            <a:r>
              <a:rPr lang="it-IT" dirty="0">
                <a:latin typeface="Constantia" pitchFamily="18" charset="0"/>
              </a:rPr>
              <a:t>i risultati delle prove saranno riportati sulle schede risposta dall’</a:t>
            </a:r>
            <a:r>
              <a:rPr lang="it-IT" b="1" dirty="0">
                <a:latin typeface="Constantia" pitchFamily="18" charset="0"/>
              </a:rPr>
              <a:t>osservatore esterno </a:t>
            </a:r>
            <a:r>
              <a:rPr lang="it-IT" u="sng" dirty="0">
                <a:latin typeface="Constantia" pitchFamily="18" charset="0"/>
              </a:rPr>
              <a:t>il pomeriggio stesso del giorno in cui si svolge la prova</a:t>
            </a:r>
          </a:p>
          <a:p>
            <a:pPr marL="361950" lvl="1" indent="-361950" algn="just" defTabSz="628650">
              <a:lnSpc>
                <a:spcPct val="150000"/>
              </a:lnSpc>
              <a:buClr>
                <a:srgbClr val="0B1608"/>
              </a:buClr>
              <a:buFont typeface="Wingdings" pitchFamily="2" charset="2"/>
              <a:buChar char="Ø"/>
            </a:pPr>
            <a:endParaRPr lang="it-IT" u="sng" dirty="0">
              <a:latin typeface="Constantia" pitchFamily="18" charset="0"/>
            </a:endParaRPr>
          </a:p>
          <a:p>
            <a:pPr marL="361950" lvl="1" indent="-361950" algn="just" defTabSz="628650">
              <a:lnSpc>
                <a:spcPts val="2500"/>
              </a:lnSpc>
              <a:buClr>
                <a:srgbClr val="0B1608"/>
              </a:buClr>
              <a:buFont typeface="Wingdings" pitchFamily="2" charset="2"/>
              <a:buChar char="Ø"/>
            </a:pPr>
            <a:r>
              <a:rPr lang="it-IT" dirty="0">
                <a:latin typeface="Constantia" pitchFamily="18" charset="0"/>
              </a:rPr>
              <a:t>Al termine dell’imputazione dei risultati </a:t>
            </a:r>
            <a:r>
              <a:rPr lang="it-IT" dirty="0">
                <a:solidFill>
                  <a:srgbClr val="FF0000"/>
                </a:solidFill>
                <a:latin typeface="Constantia" pitchFamily="18" charset="0"/>
              </a:rPr>
              <a:t>l’</a:t>
            </a:r>
            <a:r>
              <a:rPr lang="it-IT" b="1" dirty="0">
                <a:solidFill>
                  <a:srgbClr val="FF0000"/>
                </a:solidFill>
                <a:latin typeface="Constantia" pitchFamily="18" charset="0"/>
              </a:rPr>
              <a:t>osservatore esterno</a:t>
            </a:r>
            <a:r>
              <a:rPr lang="it-IT" b="1" dirty="0">
                <a:latin typeface="Constantia" pitchFamily="18" charset="0"/>
              </a:rPr>
              <a:t> </a:t>
            </a:r>
            <a:r>
              <a:rPr lang="it-IT" dirty="0">
                <a:latin typeface="Constantia" pitchFamily="18" charset="0"/>
              </a:rPr>
              <a:t>consegna alla segreteria della scuola le </a:t>
            </a:r>
            <a:r>
              <a:rPr lang="it-IT" b="1" dirty="0">
                <a:latin typeface="Constantia" pitchFamily="18" charset="0"/>
              </a:rPr>
              <a:t>schede-risposta</a:t>
            </a:r>
            <a:r>
              <a:rPr lang="it-IT" dirty="0">
                <a:latin typeface="Constantia" pitchFamily="18" charset="0"/>
              </a:rPr>
              <a:t> (stessa modalità della prova nazionale)</a:t>
            </a:r>
          </a:p>
          <a:p>
            <a:pPr marL="361950" lvl="1" indent="-361950" algn="just" defTabSz="628650">
              <a:lnSpc>
                <a:spcPct val="150000"/>
              </a:lnSpc>
              <a:buClr>
                <a:srgbClr val="0B1608"/>
              </a:buClr>
              <a:buFont typeface="Wingdings" pitchFamily="2" charset="2"/>
              <a:buChar char="Ø"/>
            </a:pPr>
            <a:endParaRPr lang="it-IT" dirty="0">
              <a:latin typeface="Constantia" pitchFamily="18" charset="0"/>
            </a:endParaRPr>
          </a:p>
          <a:p>
            <a:pPr marL="361950" lvl="1" indent="-361950" algn="just" defTabSz="628650">
              <a:lnSpc>
                <a:spcPts val="2500"/>
              </a:lnSpc>
              <a:buClr>
                <a:srgbClr val="0B1608"/>
              </a:buClr>
              <a:buFont typeface="Wingdings" pitchFamily="2" charset="2"/>
              <a:buChar char="Ø"/>
            </a:pPr>
            <a:r>
              <a:rPr lang="it-IT" dirty="0" smtClean="0">
                <a:solidFill>
                  <a:srgbClr val="FF0000"/>
                </a:solidFill>
                <a:latin typeface="Constantia" pitchFamily="18" charset="0"/>
              </a:rPr>
              <a:t>L’Osservatore </a:t>
            </a:r>
            <a:r>
              <a:rPr lang="it-IT" dirty="0">
                <a:solidFill>
                  <a:srgbClr val="FF0000"/>
                </a:solidFill>
                <a:latin typeface="Constantia" pitchFamily="18" charset="0"/>
              </a:rPr>
              <a:t>provvederà all’</a:t>
            </a:r>
            <a:r>
              <a:rPr lang="it-IT" b="1" dirty="0">
                <a:solidFill>
                  <a:srgbClr val="FF0000"/>
                </a:solidFill>
                <a:latin typeface="Constantia" pitchFamily="18" charset="0"/>
              </a:rPr>
              <a:t>invio</a:t>
            </a:r>
            <a:r>
              <a:rPr lang="it-IT" dirty="0">
                <a:solidFill>
                  <a:srgbClr val="FF0000"/>
                </a:solidFill>
                <a:latin typeface="Constantia" pitchFamily="18" charset="0"/>
              </a:rPr>
              <a:t> delle schede-risposta </a:t>
            </a:r>
            <a:r>
              <a:rPr lang="it-IT" dirty="0" smtClean="0">
                <a:solidFill>
                  <a:srgbClr val="FF0000"/>
                </a:solidFill>
                <a:latin typeface="Constantia" pitchFamily="18" charset="0"/>
              </a:rPr>
              <a:t>ON-LINE </a:t>
            </a:r>
            <a:r>
              <a:rPr lang="it-IT" dirty="0">
                <a:solidFill>
                  <a:srgbClr val="FF0000"/>
                </a:solidFill>
                <a:latin typeface="Constantia" pitchFamily="18" charset="0"/>
              </a:rPr>
              <a:t>all’indirizzo indicato dall’INVALSI</a:t>
            </a:r>
          </a:p>
        </p:txBody>
      </p:sp>
      <p:pic>
        <p:nvPicPr>
          <p:cNvPr id="15366" name="Picture 6" descr="Immagine del logo dell'Invalsi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 flipH="1">
            <a:off x="179388" y="260350"/>
            <a:ext cx="7397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 rot="20704023">
            <a:off x="7452979" y="1025295"/>
            <a:ext cx="14253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2011</a:t>
            </a:r>
            <a:endParaRPr lang="it-IT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66</Words>
  <Application>Microsoft Office PowerPoint</Application>
  <PresentationFormat>Presentazione su schermo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Diapositiva 1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Preside</dc:creator>
  <cp:lastModifiedBy>Preside</cp:lastModifiedBy>
  <cp:revision>3</cp:revision>
  <dcterms:created xsi:type="dcterms:W3CDTF">2011-04-05T07:47:00Z</dcterms:created>
  <dcterms:modified xsi:type="dcterms:W3CDTF">2011-04-06T06:51:21Z</dcterms:modified>
</cp:coreProperties>
</file>