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76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7" r:id="rId23"/>
    <p:sldId id="278" r:id="rId24"/>
    <p:sldId id="282" r:id="rId25"/>
    <p:sldId id="283" r:id="rId26"/>
    <p:sldId id="284" r:id="rId27"/>
    <p:sldId id="285" r:id="rId28"/>
    <p:sldId id="286" r:id="rId29"/>
    <p:sldId id="287" r:id="rId30"/>
    <p:sldId id="292" r:id="rId31"/>
    <p:sldId id="293" r:id="rId32"/>
    <p:sldId id="288" r:id="rId33"/>
    <p:sldId id="289" r:id="rId34"/>
    <p:sldId id="290" r:id="rId35"/>
    <p:sldId id="291" r:id="rId3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50" autoAdjust="0"/>
    <p:restoredTop sz="94660"/>
  </p:normalViewPr>
  <p:slideViewPr>
    <p:cSldViewPr snapToGrid="0">
      <p:cViewPr>
        <p:scale>
          <a:sx n="82" d="100"/>
          <a:sy n="82" d="100"/>
        </p:scale>
        <p:origin x="-90" y="-6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2580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731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1716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95821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32499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0902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799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56338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2861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6350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615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9948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7237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7863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533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0704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7349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50B6AC3-ABD6-4F36-81E5-4B6B7176C512}" type="datetimeFigureOut">
              <a:rPr lang="it-IT" smtClean="0"/>
              <a:t>20/11/2015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4355B11-A4FF-41B7-B626-917906ECA16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565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724645"/>
          </a:xfrm>
        </p:spPr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Giulietta Breccia                                        </a:t>
            </a:r>
            <a:br>
              <a:rPr lang="it-IT" b="1" dirty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r>
              <a:rPr lang="it-IT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Dirigente Scolastico Liceo </a:t>
            </a:r>
            <a:r>
              <a:rPr lang="it-IT" b="1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inaldini</a:t>
            </a:r>
            <a:r>
              <a:rPr lang="it-IT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it-IT" b="1" dirty="0">
                <a:solidFill>
                  <a:schemeClr val="bg1">
                    <a:lumMod val="85000"/>
                    <a:lumOff val="15000"/>
                  </a:schemeClr>
                </a:solidFill>
              </a:rPr>
              <a:t>Ancona                                               Coordinatrice Rete LES Regione Marche</a:t>
            </a:r>
            <a:br>
              <a:rPr lang="it-IT" b="1" dirty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endParaRPr lang="it-IT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856861" y="5311837"/>
            <a:ext cx="404359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/>
            <a:endParaRPr lang="it-IT" dirty="0" smtClean="0"/>
          </a:p>
          <a:p>
            <a:pPr algn="r"/>
            <a:r>
              <a:rPr lang="it-IT" b="1" dirty="0" smtClean="0"/>
              <a:t>Francesco </a:t>
            </a:r>
            <a:r>
              <a:rPr lang="it-IT" b="1" dirty="0" err="1" smtClean="0"/>
              <a:t>Gizzi</a:t>
            </a:r>
            <a:endParaRPr lang="it-IT" b="1" dirty="0" smtClean="0"/>
          </a:p>
          <a:p>
            <a:pPr algn="r"/>
            <a:r>
              <a:rPr lang="it-IT" b="1" dirty="0" smtClean="0"/>
              <a:t>Dirigente Scolastico Liceo «B. Croce»</a:t>
            </a:r>
          </a:p>
          <a:p>
            <a:pPr algn="r"/>
            <a:r>
              <a:rPr lang="it-IT" b="1" dirty="0" smtClean="0"/>
              <a:t>Coordinatore Rete LES Abruzzo e Molise</a:t>
            </a:r>
            <a:endParaRPr lang="it-IT" b="1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1028" name="Immagine 5" descr="Descrizione: Descrizione: http://pdf.argosoft.it/pinEditPDFWeb/images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0908" y="457203"/>
            <a:ext cx="76200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771675" y="-716873"/>
            <a:ext cx="8648650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it-IT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it-IT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LICEO STATALE "BENEDETTO CROCE"</a:t>
            </a:r>
            <a:endParaRPr kumimoji="0" lang="it-IT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AVEZZANO</a:t>
            </a:r>
            <a:endParaRPr kumimoji="0" lang="it-IT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4" name="Immagine 13" descr="C:\Users\liceo\Downloads\logo_700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584" y="3233530"/>
            <a:ext cx="4426226" cy="22263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252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4" y="386289"/>
            <a:ext cx="10364451" cy="774854"/>
          </a:xfrm>
        </p:spPr>
        <p:txBody>
          <a:bodyPr/>
          <a:lstStyle/>
          <a:p>
            <a:pPr algn="ctr"/>
            <a:r>
              <a:rPr lang="it-IT" dirty="0" smtClean="0"/>
              <a:t>RISULTATI ATTESI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838200" y="1275008"/>
            <a:ext cx="10515600" cy="5111573"/>
          </a:xfrm>
        </p:spPr>
        <p:txBody>
          <a:bodyPr>
            <a:noAutofit/>
          </a:bodyPr>
          <a:lstStyle/>
          <a:p>
            <a:pPr lvl="0"/>
            <a:r>
              <a:rPr lang="it-IT" sz="2800" dirty="0"/>
              <a:t>Riduzione delle bocciature e del numero di studenti promossi con debiti;</a:t>
            </a:r>
          </a:p>
          <a:p>
            <a:pPr lvl="0"/>
            <a:r>
              <a:rPr lang="it-IT" sz="2800" dirty="0"/>
              <a:t>Miglioramento delle strategie didattiche degli </a:t>
            </a:r>
            <a:r>
              <a:rPr lang="it-IT" sz="2800" dirty="0" smtClean="0"/>
              <a:t>insegnanti;</a:t>
            </a:r>
            <a:endParaRPr lang="it-IT" sz="2800" dirty="0"/>
          </a:p>
          <a:p>
            <a:pPr lvl="0"/>
            <a:r>
              <a:rPr lang="it-IT" sz="2800" dirty="0"/>
              <a:t>Miglioramento del servizio dei </a:t>
            </a:r>
            <a:r>
              <a:rPr lang="it-IT" sz="2800" dirty="0" err="1"/>
              <a:t>C.d.C</a:t>
            </a:r>
            <a:r>
              <a:rPr lang="it-IT" sz="2800" dirty="0"/>
              <a:t>.;</a:t>
            </a:r>
          </a:p>
          <a:p>
            <a:r>
              <a:rPr lang="it-IT" sz="2800" dirty="0" smtClean="0"/>
              <a:t>Miglioramento </a:t>
            </a:r>
            <a:r>
              <a:rPr lang="it-IT" sz="2800" dirty="0"/>
              <a:t>dell’autoefficacia degli </a:t>
            </a:r>
            <a:r>
              <a:rPr lang="it-IT" sz="2800" dirty="0" smtClean="0"/>
              <a:t>studenti;</a:t>
            </a:r>
            <a:endParaRPr lang="it-IT" sz="2800" dirty="0"/>
          </a:p>
          <a:p>
            <a:r>
              <a:rPr lang="it-IT" sz="2800" dirty="0"/>
              <a:t>Tutta la popolazione scolastica è impegnata: dal Dirigente Scolastico agli insegnanti, dal personale non docente agli studenti, alle famiglie.</a:t>
            </a:r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41389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658740"/>
          </a:xfrm>
        </p:spPr>
        <p:txBody>
          <a:bodyPr/>
          <a:lstStyle/>
          <a:p>
            <a:r>
              <a:rPr lang="it-IT" dirty="0" smtClean="0">
                <a:latin typeface="+mn-lt"/>
              </a:rPr>
              <a:t>ORGANIZZAZIONE LABORATORIALE</a:t>
            </a: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838200" y="1545465"/>
            <a:ext cx="10515600" cy="4631498"/>
          </a:xfrm>
        </p:spPr>
        <p:txBody>
          <a:bodyPr>
            <a:noAutofit/>
          </a:bodyPr>
          <a:lstStyle/>
          <a:p>
            <a:r>
              <a:rPr lang="it-IT" sz="2400" dirty="0" smtClean="0"/>
              <a:t>Il lavoro di gruppo diventa centrale; si punta sull'interazione perché si vuole arrivare alla realizzazione di un prodotto per creare una comunità di apprendimento che continui oltre i limiti temporali del corso.</a:t>
            </a:r>
          </a:p>
          <a:p>
            <a:r>
              <a:rPr lang="it-IT" sz="2400" dirty="0" smtClean="0"/>
              <a:t>Il laboratorio "costringe" la mente a pensare a ciò che sta facendo e questo consente di acquisire consapevolezza del proprio operare e a cercare soluzioni sempre più funzionali, a riconoscere strategie che testimoniano il proprio modo di imparare, il proprio stile cognitivo, il proprio approccio alla conoscenza.</a:t>
            </a:r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219732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9259" y="0"/>
            <a:ext cx="10515600" cy="537029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>
                <a:latin typeface="+mn-lt"/>
              </a:rPr>
              <a:t>METODOLOGIE USATE</a:t>
            </a: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1069693" y="965916"/>
            <a:ext cx="10515600" cy="5718220"/>
          </a:xfrm>
        </p:spPr>
        <p:txBody>
          <a:bodyPr>
            <a:noAutofit/>
          </a:bodyPr>
          <a:lstStyle/>
          <a:p>
            <a:r>
              <a:rPr lang="it-IT" sz="2400" dirty="0"/>
              <a:t>colloqui </a:t>
            </a:r>
            <a:r>
              <a:rPr lang="it-IT" sz="2400" dirty="0" smtClean="0"/>
              <a:t>individuali,</a:t>
            </a:r>
          </a:p>
          <a:p>
            <a:r>
              <a:rPr lang="it-IT" sz="2400" dirty="0" smtClean="0"/>
              <a:t> </a:t>
            </a:r>
            <a:r>
              <a:rPr lang="it-IT" sz="2400" dirty="0"/>
              <a:t>brainstorming</a:t>
            </a:r>
            <a:r>
              <a:rPr lang="it-IT" sz="2400" dirty="0" smtClean="0"/>
              <a:t>,</a:t>
            </a:r>
          </a:p>
          <a:p>
            <a:r>
              <a:rPr lang="it-IT" sz="2400" dirty="0" smtClean="0"/>
              <a:t> </a:t>
            </a:r>
            <a:r>
              <a:rPr lang="it-IT" sz="2400" dirty="0" err="1"/>
              <a:t>role-playing</a:t>
            </a:r>
            <a:r>
              <a:rPr lang="it-IT" sz="2400" dirty="0"/>
              <a:t>, </a:t>
            </a:r>
            <a:endParaRPr lang="it-IT" sz="2400" dirty="0" smtClean="0"/>
          </a:p>
          <a:p>
            <a:r>
              <a:rPr lang="it-IT" sz="2400" dirty="0" smtClean="0"/>
              <a:t>metodo </a:t>
            </a:r>
            <a:r>
              <a:rPr lang="it-IT" sz="2400" dirty="0"/>
              <a:t>esperienziale integrato da brevi quadri di sintesi</a:t>
            </a:r>
            <a:r>
              <a:rPr lang="it-IT" sz="2400" dirty="0" smtClean="0"/>
              <a:t>,</a:t>
            </a:r>
          </a:p>
          <a:p>
            <a:r>
              <a:rPr lang="it-IT" sz="2400" dirty="0" smtClean="0"/>
              <a:t> </a:t>
            </a:r>
            <a:r>
              <a:rPr lang="it-IT" sz="2400" dirty="0"/>
              <a:t>tecniche di comunicazione</a:t>
            </a:r>
            <a:r>
              <a:rPr lang="it-IT" sz="2400" dirty="0" smtClean="0"/>
              <a:t>,</a:t>
            </a:r>
          </a:p>
          <a:p>
            <a:r>
              <a:rPr lang="it-IT" sz="2400" dirty="0" smtClean="0"/>
              <a:t> </a:t>
            </a:r>
            <a:r>
              <a:rPr lang="it-IT" sz="2400" dirty="0" err="1"/>
              <a:t>problem-solving</a:t>
            </a:r>
            <a:r>
              <a:rPr lang="it-IT" sz="2400" dirty="0"/>
              <a:t>, </a:t>
            </a:r>
            <a:endParaRPr lang="it-IT" sz="2400" dirty="0" smtClean="0"/>
          </a:p>
          <a:p>
            <a:r>
              <a:rPr lang="it-IT" sz="2400" dirty="0" smtClean="0"/>
              <a:t>esperienze </a:t>
            </a:r>
            <a:r>
              <a:rPr lang="it-IT" sz="2400" dirty="0"/>
              <a:t>laboratoriali, </a:t>
            </a:r>
            <a:endParaRPr lang="it-IT" sz="2400" dirty="0" smtClean="0"/>
          </a:p>
          <a:p>
            <a:r>
              <a:rPr lang="it-IT" sz="2400" dirty="0" err="1" smtClean="0"/>
              <a:t>mastery-learning</a:t>
            </a:r>
            <a:r>
              <a:rPr lang="it-IT" sz="2400" dirty="0"/>
              <a:t>, </a:t>
            </a:r>
            <a:endParaRPr lang="it-IT" sz="2400" dirty="0" smtClean="0"/>
          </a:p>
          <a:p>
            <a:r>
              <a:rPr lang="it-IT" sz="2400" dirty="0" smtClean="0"/>
              <a:t>lezione </a:t>
            </a:r>
            <a:r>
              <a:rPr lang="it-IT" sz="2400" dirty="0"/>
              <a:t>frontale</a:t>
            </a:r>
            <a:r>
              <a:rPr lang="it-IT" sz="2400" dirty="0" smtClean="0"/>
              <a:t>,</a:t>
            </a:r>
          </a:p>
          <a:p>
            <a:r>
              <a:rPr lang="it-IT" sz="2400" dirty="0" err="1" smtClean="0"/>
              <a:t>project</a:t>
            </a:r>
            <a:r>
              <a:rPr lang="it-IT" sz="2400" dirty="0" smtClean="0"/>
              <a:t> work.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258662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149" y="415318"/>
            <a:ext cx="10364451" cy="760340"/>
          </a:xfrm>
        </p:spPr>
        <p:txBody>
          <a:bodyPr/>
          <a:lstStyle/>
          <a:p>
            <a:pPr algn="ctr"/>
            <a:r>
              <a:rPr lang="it-IT" dirty="0" smtClean="0">
                <a:latin typeface="+mn-lt"/>
              </a:rPr>
              <a:t>STRUMENTI</a:t>
            </a: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it-IT" sz="2800" dirty="0" err="1" smtClean="0"/>
              <a:t>lim</a:t>
            </a:r>
            <a:r>
              <a:rPr lang="it-IT" sz="2800" dirty="0" smtClean="0"/>
              <a:t>,</a:t>
            </a:r>
          </a:p>
          <a:p>
            <a:r>
              <a:rPr lang="it-IT" sz="2800" dirty="0" smtClean="0"/>
              <a:t>computer</a:t>
            </a:r>
            <a:r>
              <a:rPr lang="it-IT" sz="2800" dirty="0"/>
              <a:t>, </a:t>
            </a:r>
            <a:endParaRPr lang="it-IT" sz="2800" dirty="0" smtClean="0"/>
          </a:p>
          <a:p>
            <a:r>
              <a:rPr lang="it-IT" sz="2800" dirty="0" smtClean="0"/>
              <a:t>videoproiettori,</a:t>
            </a:r>
          </a:p>
          <a:p>
            <a:r>
              <a:rPr lang="it-IT" sz="2800" dirty="0" smtClean="0"/>
              <a:t>materiale </a:t>
            </a:r>
            <a:r>
              <a:rPr lang="it-IT" sz="2800" dirty="0"/>
              <a:t>di cancelleria</a:t>
            </a:r>
          </a:p>
        </p:txBody>
      </p:sp>
    </p:spTree>
    <p:extLst>
      <p:ext uri="{BB962C8B-B14F-4D97-AF65-F5344CB8AC3E}">
        <p14:creationId xmlns:p14="http://schemas.microsoft.com/office/powerpoint/2010/main" val="3875647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615197"/>
          </a:xfrm>
        </p:spPr>
        <p:txBody>
          <a:bodyPr/>
          <a:lstStyle/>
          <a:p>
            <a:pPr algn="ctr"/>
            <a:r>
              <a:rPr lang="it-IT" dirty="0" smtClean="0">
                <a:latin typeface="+mn-lt"/>
              </a:rPr>
              <a:t>TEMPI E FASI DI ATTUAZIONE</a:t>
            </a: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1872344"/>
            <a:ext cx="10363826" cy="3918856"/>
          </a:xfrm>
        </p:spPr>
        <p:txBody>
          <a:bodyPr>
            <a:normAutofit fontScale="85000" lnSpcReduction="20000"/>
          </a:bodyPr>
          <a:lstStyle/>
          <a:p>
            <a:pPr marL="0" lvl="0" indent="0" algn="ctr">
              <a:buNone/>
            </a:pPr>
            <a:r>
              <a:rPr lang="it-IT" sz="3600" b="1" dirty="0"/>
              <a:t>1^ fase</a:t>
            </a:r>
            <a:r>
              <a:rPr lang="it-IT" sz="3600" dirty="0"/>
              <a:t>: seconda metà del mese di novembre FORMAZIONE </a:t>
            </a:r>
            <a:r>
              <a:rPr lang="it-IT" sz="3600" i="1" dirty="0"/>
              <a:t>DOCENTI della durata di tre ore con insegnanti tutor.</a:t>
            </a:r>
          </a:p>
          <a:p>
            <a:pPr marL="0" indent="0">
              <a:buNone/>
            </a:pPr>
            <a:r>
              <a:rPr lang="it-IT" sz="3600" u="sng" dirty="0"/>
              <a:t>Obiettivi: </a:t>
            </a:r>
            <a:endParaRPr lang="it-IT" sz="3600" dirty="0"/>
          </a:p>
          <a:p>
            <a:pPr lvl="0"/>
            <a:r>
              <a:rPr lang="it-IT" sz="3300" dirty="0"/>
              <a:t>Conoscenza dei laboratori e loro conduzione;</a:t>
            </a:r>
          </a:p>
          <a:p>
            <a:pPr lvl="0"/>
            <a:r>
              <a:rPr lang="it-IT" sz="3300" dirty="0"/>
              <a:t>Modalità di organizzazione delle attività di gruppo;</a:t>
            </a:r>
          </a:p>
          <a:p>
            <a:pPr lvl="0"/>
            <a:r>
              <a:rPr lang="it-IT" sz="3300" dirty="0"/>
              <a:t>Coinvolgimento delle figure di supporto.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3511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1197015" y="1013517"/>
            <a:ext cx="10515600" cy="519816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sz="3600" u="sng" dirty="0" smtClean="0"/>
              <a:t>Contenuti:</a:t>
            </a:r>
          </a:p>
          <a:p>
            <a:pPr marL="0" indent="0">
              <a:buNone/>
            </a:pPr>
            <a:endParaRPr lang="it-IT" sz="3600" dirty="0"/>
          </a:p>
          <a:p>
            <a:pPr lvl="0"/>
            <a:r>
              <a:rPr lang="it-IT" sz="3600" dirty="0"/>
              <a:t>Formazione LABORATORI;</a:t>
            </a:r>
          </a:p>
          <a:p>
            <a:pPr lvl="0"/>
            <a:r>
              <a:rPr lang="it-IT" sz="3600" dirty="0"/>
              <a:t>Il Terzo Settore;</a:t>
            </a:r>
          </a:p>
          <a:p>
            <a:pPr lvl="0"/>
            <a:r>
              <a:rPr lang="it-IT" sz="3600" dirty="0"/>
              <a:t>Ruoli dei docenti e dei tutor all’interno della conduzione dei laboratori;</a:t>
            </a:r>
          </a:p>
          <a:p>
            <a:pPr lvl="0"/>
            <a:r>
              <a:rPr lang="it-IT" sz="3600" dirty="0"/>
              <a:t>Metodi didattici alternativi;</a:t>
            </a:r>
          </a:p>
          <a:p>
            <a:pPr lvl="0"/>
            <a:r>
              <a:rPr lang="it-IT" sz="3600" dirty="0"/>
              <a:t>Gestione dei conflitti;</a:t>
            </a:r>
          </a:p>
          <a:p>
            <a:pPr lvl="0"/>
            <a:r>
              <a:rPr lang="it-IT" sz="3600" dirty="0"/>
              <a:t>Ottimizzazione dei </a:t>
            </a:r>
            <a:r>
              <a:rPr lang="it-IT" sz="3600" dirty="0" smtClean="0"/>
              <a:t>ruoli.</a:t>
            </a:r>
            <a:endParaRPr lang="it-IT" sz="36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7920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838200" y="656823"/>
            <a:ext cx="10515600" cy="55201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3500" u="sng" dirty="0" smtClean="0"/>
              <a:t>Metodologie </a:t>
            </a:r>
            <a:r>
              <a:rPr lang="it-IT" sz="3500" u="sng" dirty="0"/>
              <a:t>didattiche</a:t>
            </a:r>
            <a:r>
              <a:rPr lang="it-IT" sz="3500" dirty="0"/>
              <a:t>: </a:t>
            </a:r>
            <a:endParaRPr lang="it-IT" sz="3400" dirty="0"/>
          </a:p>
          <a:p>
            <a:pPr lvl="0"/>
            <a:r>
              <a:rPr lang="it-IT" sz="3600" dirty="0"/>
              <a:t>prevalentemente metodo esperienziale, esercitazioni e simulazioni finalizzate ad addestrare all’uso delle tecniche di creatività</a:t>
            </a:r>
            <a:r>
              <a:rPr lang="it-IT" sz="3600" dirty="0" smtClean="0"/>
              <a:t>.</a:t>
            </a:r>
          </a:p>
          <a:p>
            <a:pPr lvl="0"/>
            <a:endParaRPr lang="it-IT" sz="3600" dirty="0"/>
          </a:p>
          <a:p>
            <a:pPr marL="0" indent="0">
              <a:buNone/>
            </a:pPr>
            <a:r>
              <a:rPr lang="it-IT" sz="3500" u="sng" dirty="0"/>
              <a:t>Modalità di valutazione: </a:t>
            </a:r>
          </a:p>
          <a:p>
            <a:pPr lvl="0"/>
            <a:r>
              <a:rPr lang="it-IT" sz="3600" dirty="0"/>
              <a:t>Test scritti, colloqui e performance in simulazione.</a:t>
            </a:r>
          </a:p>
          <a:p>
            <a:pPr lvl="0"/>
            <a:r>
              <a:rPr lang="it-IT" sz="3600" dirty="0" smtClean="0"/>
              <a:t>Report.</a:t>
            </a:r>
            <a:endParaRPr lang="it-IT" sz="3600" dirty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47942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0746" y="451412"/>
            <a:ext cx="10515600" cy="6162947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it-IT" sz="4000" b="1" i="1" dirty="0" smtClean="0"/>
              <a:t>2</a:t>
            </a:r>
            <a:r>
              <a:rPr lang="it-IT" sz="4000" b="1" i="1" dirty="0"/>
              <a:t>^ fase</a:t>
            </a:r>
            <a:r>
              <a:rPr lang="it-IT" sz="4000" i="1" dirty="0"/>
              <a:t>: dal 26 novembre al 15 dicembre FORMAZIONE ALUNNI</a:t>
            </a:r>
            <a:r>
              <a:rPr lang="it-IT" sz="4000" i="1" dirty="0" smtClean="0"/>
              <a:t>:</a:t>
            </a:r>
          </a:p>
          <a:p>
            <a:pPr marL="0" indent="0" algn="ctr">
              <a:buNone/>
            </a:pPr>
            <a:endParaRPr lang="it-IT" sz="4000" i="1" dirty="0"/>
          </a:p>
          <a:p>
            <a:r>
              <a:rPr lang="it-IT" sz="3300" dirty="0"/>
              <a:t>comunicazione interpersonale e di gruppo, per organizzare le attività sperimentali. E’ inoltre richiesta la partecipazione di due genitori uditori per unità didattica.</a:t>
            </a:r>
          </a:p>
          <a:p>
            <a:pPr lvl="0"/>
            <a:r>
              <a:rPr lang="it-IT" sz="3300" dirty="0"/>
              <a:t>Public </a:t>
            </a:r>
            <a:r>
              <a:rPr lang="it-IT" sz="3300" dirty="0" err="1"/>
              <a:t>speaking</a:t>
            </a:r>
            <a:r>
              <a:rPr lang="it-IT" sz="3300" dirty="0"/>
              <a:t>. E’ richiesta la partecipazione di due genitori uditori per unità didattica.</a:t>
            </a:r>
          </a:p>
          <a:p>
            <a:pPr lvl="0"/>
            <a:r>
              <a:rPr lang="en-US" sz="3300" dirty="0"/>
              <a:t>Life coaching e business coaching. </a:t>
            </a:r>
            <a:r>
              <a:rPr lang="it-IT" sz="3300" dirty="0"/>
              <a:t>E’ richiesta la partecipazione di due genitori uditori per unità didattica.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121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42372" y="710020"/>
            <a:ext cx="10515600" cy="5970901"/>
          </a:xfrm>
        </p:spPr>
        <p:txBody>
          <a:bodyPr>
            <a:noAutofit/>
          </a:bodyPr>
          <a:lstStyle/>
          <a:p>
            <a:pPr lvl="0"/>
            <a:r>
              <a:rPr lang="it-IT" sz="2800" dirty="0" smtClean="0"/>
              <a:t>Arte della vendita. E’ richiesta la partecipazione di due genitori uditori per unità didattica.</a:t>
            </a:r>
          </a:p>
          <a:p>
            <a:pPr lvl="0"/>
            <a:r>
              <a:rPr lang="it-IT" sz="2800" dirty="0" smtClean="0"/>
              <a:t>Mnemotecniche e apprendimento. E’ richiesta la partecipazione di due genitori uditori per unità didattica.</a:t>
            </a:r>
          </a:p>
          <a:p>
            <a:pPr lvl="0"/>
            <a:r>
              <a:rPr lang="it-IT" sz="2800" dirty="0" smtClean="0"/>
              <a:t>La forza delle emozioni. E’ richiesta la partecipazione di due genitori uditori per unità didattica.</a:t>
            </a:r>
          </a:p>
          <a:p>
            <a:r>
              <a:rPr lang="it-IT" sz="2800" dirty="0" smtClean="0"/>
              <a:t>Ogni laboratorio produrrà un report finale ed eventuali materiali che verranno messi a disposizione di chiunque ne faccia richiesta. I laboratori verranno presentati durante la “settimana delle scienze umane”.</a:t>
            </a:r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85283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413197" y="743798"/>
            <a:ext cx="10515600" cy="5592607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it-IT" sz="4100" b="1" i="1" dirty="0"/>
              <a:t>3^ fase</a:t>
            </a:r>
            <a:r>
              <a:rPr lang="it-IT" sz="4100" i="1" dirty="0"/>
              <a:t>: MESE DI GENNAIO. </a:t>
            </a:r>
          </a:p>
          <a:p>
            <a:pPr marL="0" indent="0" algn="ctr">
              <a:buNone/>
            </a:pPr>
            <a:r>
              <a:rPr lang="it-IT" sz="4100" i="1" dirty="0"/>
              <a:t>             “Settimana delle Scienze </a:t>
            </a:r>
            <a:r>
              <a:rPr lang="it-IT" sz="4100" i="1" dirty="0" smtClean="0"/>
              <a:t>Umane e dell’Economia”</a:t>
            </a:r>
            <a:r>
              <a:rPr lang="it-IT" sz="4100" dirty="0" smtClean="0"/>
              <a:t> </a:t>
            </a:r>
          </a:p>
          <a:p>
            <a:pPr marL="0" indent="0" algn="ctr">
              <a:buNone/>
            </a:pPr>
            <a:r>
              <a:rPr lang="it-IT" sz="4100" i="1" dirty="0"/>
              <a:t>presso il nostro Istituto </a:t>
            </a:r>
            <a:endParaRPr lang="it-IT" sz="4100" i="1" dirty="0" smtClean="0"/>
          </a:p>
          <a:p>
            <a:pPr marL="0" indent="0" algn="ctr">
              <a:buNone/>
            </a:pPr>
            <a:endParaRPr lang="it-IT" sz="3200" i="1" dirty="0"/>
          </a:p>
          <a:p>
            <a:pPr marL="0" indent="0">
              <a:buNone/>
            </a:pPr>
            <a:r>
              <a:rPr lang="it-IT" sz="3200" dirty="0" smtClean="0"/>
              <a:t>verranno </a:t>
            </a:r>
            <a:r>
              <a:rPr lang="it-IT" sz="3200" dirty="0"/>
              <a:t>presentate</a:t>
            </a:r>
            <a:r>
              <a:rPr lang="it-IT" sz="3200" b="1" dirty="0"/>
              <a:t> </a:t>
            </a:r>
            <a:r>
              <a:rPr lang="it-IT" sz="3200" dirty="0"/>
              <a:t>tutte le attività del progetto. Gli studenti potranno dimostrare in pubblico di aver acquisito competenze comunicative con particolare attenzione alla comunicazione della lingua inglese, francese e spagnola, nonché di aver acquisito competenze comunicative di discipline scientifiche.</a:t>
            </a:r>
          </a:p>
          <a:p>
            <a:pPr marL="0" indent="0">
              <a:buNone/>
            </a:pPr>
            <a:r>
              <a:rPr lang="it-IT" sz="3200" dirty="0"/>
              <a:t>Ogni giornata verrà dedicata ad una precisa tematica con work-shop, laboratori degli studenti, incontri con esponenti e testimoni privilegiati. </a:t>
            </a:r>
          </a:p>
        </p:txBody>
      </p:sp>
    </p:spTree>
    <p:extLst>
      <p:ext uri="{BB962C8B-B14F-4D97-AF65-F5344CB8AC3E}">
        <p14:creationId xmlns:p14="http://schemas.microsoft.com/office/powerpoint/2010/main" val="46170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81825" y="1300766"/>
            <a:ext cx="9968248" cy="3747752"/>
          </a:xfrm>
        </p:spPr>
        <p:txBody>
          <a:bodyPr>
            <a:normAutofit/>
          </a:bodyPr>
          <a:lstStyle/>
          <a:p>
            <a:r>
              <a:rPr lang="it-IT" dirty="0" smtClean="0">
                <a:latin typeface="+mn-lt"/>
              </a:rPr>
              <a:t>IV EDIZIONE</a:t>
            </a:r>
            <a:br>
              <a:rPr lang="it-IT" dirty="0" smtClean="0">
                <a:latin typeface="+mn-lt"/>
              </a:rPr>
            </a:br>
            <a:r>
              <a:rPr lang="it-IT" dirty="0" smtClean="0">
                <a:latin typeface="+mn-lt"/>
              </a:rPr>
              <a:t>SETTIMANA DELLE SCIENZE UMANE  E DELL’ECONOMIA</a:t>
            </a:r>
            <a:br>
              <a:rPr lang="it-IT" dirty="0" smtClean="0">
                <a:latin typeface="+mn-lt"/>
              </a:rPr>
            </a:br>
            <a:r>
              <a:rPr lang="it-IT" dirty="0" smtClean="0">
                <a:latin typeface="+mn-lt"/>
              </a:rPr>
              <a:t>17-24 gennaio 2016 </a:t>
            </a:r>
            <a:endParaRPr lang="it-IT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816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838200" y="759854"/>
            <a:ext cx="10515600" cy="54171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000" b="1" i="1" dirty="0"/>
              <a:t>4^ fase</a:t>
            </a:r>
            <a:r>
              <a:rPr lang="it-IT" sz="3000" i="1" dirty="0"/>
              <a:t>: conclusioni attività</a:t>
            </a:r>
            <a:r>
              <a:rPr lang="it-IT" sz="3000" i="1" dirty="0" smtClean="0"/>
              <a:t>.</a:t>
            </a:r>
          </a:p>
          <a:p>
            <a:pPr marL="0" indent="0" algn="ctr">
              <a:buNone/>
            </a:pPr>
            <a:endParaRPr lang="it-IT" sz="3000" i="1" dirty="0"/>
          </a:p>
          <a:p>
            <a:pPr marL="0" indent="0" algn="ctr">
              <a:buNone/>
            </a:pPr>
            <a:endParaRPr lang="it-IT" sz="3000" i="1" dirty="0" smtClean="0"/>
          </a:p>
          <a:p>
            <a:pPr marL="0" indent="0" algn="ctr">
              <a:buNone/>
            </a:pPr>
            <a:endParaRPr lang="it-IT" sz="3000" i="1" dirty="0"/>
          </a:p>
          <a:p>
            <a:pPr marL="0" indent="0" algn="ctr">
              <a:buNone/>
            </a:pPr>
            <a:r>
              <a:rPr lang="it-IT" sz="3000" b="1" i="1" dirty="0"/>
              <a:t>5^ fase</a:t>
            </a:r>
            <a:r>
              <a:rPr lang="it-IT" sz="3000" i="1" dirty="0"/>
              <a:t>: monitoraggio e valutazione.</a:t>
            </a:r>
          </a:p>
        </p:txBody>
      </p:sp>
    </p:spTree>
    <p:extLst>
      <p:ext uri="{BB962C8B-B14F-4D97-AF65-F5344CB8AC3E}">
        <p14:creationId xmlns:p14="http://schemas.microsoft.com/office/powerpoint/2010/main" val="3106108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76454"/>
          </a:xfrm>
        </p:spPr>
        <p:txBody>
          <a:bodyPr/>
          <a:lstStyle/>
          <a:p>
            <a:pPr algn="ctr"/>
            <a:r>
              <a:rPr lang="it-IT" dirty="0" smtClean="0">
                <a:latin typeface="+mn-lt"/>
              </a:rPr>
              <a:t>REPORT</a:t>
            </a: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2367093"/>
            <a:ext cx="10363826" cy="27844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it-IT" sz="3000" dirty="0" smtClean="0"/>
          </a:p>
          <a:p>
            <a:pPr marL="0" indent="0" algn="just">
              <a:buNone/>
            </a:pPr>
            <a:r>
              <a:rPr lang="it-IT" sz="3000" dirty="0" smtClean="0"/>
              <a:t>Il </a:t>
            </a:r>
            <a:r>
              <a:rPr lang="it-IT" sz="3000" dirty="0"/>
              <a:t>progetto sarà documentato da video, foto ed articoli sul giornalino della scuola e su diversi mass media</a:t>
            </a:r>
            <a:r>
              <a:rPr lang="it-IT" sz="3000" dirty="0" smtClean="0"/>
              <a:t>.</a:t>
            </a:r>
          </a:p>
          <a:p>
            <a:pPr marL="0" indent="0" algn="ctr">
              <a:buNone/>
            </a:pPr>
            <a:endParaRPr lang="it-IT" sz="3000" b="1" i="1" dirty="0"/>
          </a:p>
        </p:txBody>
      </p:sp>
    </p:spTree>
    <p:extLst>
      <p:ext uri="{BB962C8B-B14F-4D97-AF65-F5344CB8AC3E}">
        <p14:creationId xmlns:p14="http://schemas.microsoft.com/office/powerpoint/2010/main" val="27404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76454"/>
          </a:xfrm>
        </p:spPr>
        <p:txBody>
          <a:bodyPr/>
          <a:lstStyle/>
          <a:p>
            <a:pPr algn="ctr"/>
            <a:r>
              <a:rPr lang="it-IT" dirty="0" smtClean="0">
                <a:latin typeface="+mn-lt"/>
              </a:rPr>
              <a:t>I laboratori</a:t>
            </a: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1493134"/>
            <a:ext cx="10363826" cy="454885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sz="2800" b="1" i="1" dirty="0" smtClean="0"/>
              <a:t>Vengono visitati</a:t>
            </a:r>
          </a:p>
          <a:p>
            <a:pPr algn="just"/>
            <a:r>
              <a:rPr lang="it-IT" sz="2800" b="1" i="1" dirty="0" smtClean="0"/>
              <a:t>Dagli alunni delle scuole medie di I grado guidati e accompagnati dai nostri alunni che attiveranno una didattica alla pari;</a:t>
            </a:r>
          </a:p>
          <a:p>
            <a:pPr algn="just"/>
            <a:r>
              <a:rPr lang="it-IT" sz="2800" b="1" i="1" dirty="0" smtClean="0"/>
              <a:t>Dai genitori degli alunni delle scuole medie di I grado guidati e accompagnati dai genitori rappresentanti del liceo «croce», nonché da alunni di classi terminali;</a:t>
            </a:r>
          </a:p>
          <a:p>
            <a:pPr algn="just"/>
            <a:r>
              <a:rPr lang="it-IT" sz="2800" b="1" i="1" dirty="0" smtClean="0"/>
              <a:t>Dai portatori di interesse del territorio.</a:t>
            </a:r>
          </a:p>
          <a:p>
            <a:pPr algn="just"/>
            <a:endParaRPr lang="it-IT" sz="3000" b="1" i="1" dirty="0"/>
          </a:p>
        </p:txBody>
      </p:sp>
    </p:spTree>
    <p:extLst>
      <p:ext uri="{BB962C8B-B14F-4D97-AF65-F5344CB8AC3E}">
        <p14:creationId xmlns:p14="http://schemas.microsoft.com/office/powerpoint/2010/main" val="122465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76454"/>
          </a:xfrm>
        </p:spPr>
        <p:txBody>
          <a:bodyPr/>
          <a:lstStyle/>
          <a:p>
            <a:pPr algn="ctr"/>
            <a:r>
              <a:rPr lang="it-IT" dirty="0" smtClean="0">
                <a:latin typeface="+mn-lt"/>
              </a:rPr>
              <a:t>L’orientamento</a:t>
            </a: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1493134"/>
            <a:ext cx="10363826" cy="454885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000" b="1" i="1" dirty="0" smtClean="0"/>
              <a:t>In entrata e in uscita </a:t>
            </a:r>
          </a:p>
          <a:p>
            <a:pPr marL="0" indent="0" algn="just">
              <a:buNone/>
            </a:pPr>
            <a:r>
              <a:rPr lang="it-IT" sz="3000" b="1" i="1" dirty="0" smtClean="0"/>
              <a:t>Viene studiato, confrontato e realizzato dalle componenti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it-IT" sz="3000" b="1" i="1" dirty="0" smtClean="0"/>
              <a:t>Docente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it-IT" sz="3000" b="1" i="1" dirty="0" smtClean="0"/>
              <a:t>Alunni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it-IT" sz="3000" b="1" i="1" dirty="0" smtClean="0"/>
              <a:t>genitori</a:t>
            </a:r>
            <a:endParaRPr lang="it-IT" sz="3000" b="1" i="1" dirty="0"/>
          </a:p>
        </p:txBody>
      </p:sp>
    </p:spTree>
    <p:extLst>
      <p:ext uri="{BB962C8B-B14F-4D97-AF65-F5344CB8AC3E}">
        <p14:creationId xmlns:p14="http://schemas.microsoft.com/office/powerpoint/2010/main" val="49468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291305"/>
          </a:xfrm>
        </p:spPr>
        <p:txBody>
          <a:bodyPr>
            <a:noAutofit/>
          </a:bodyPr>
          <a:lstStyle/>
          <a:p>
            <a:r>
              <a:rPr lang="it-IT" sz="4800" b="1" i="1" dirty="0" smtClean="0"/>
              <a:t/>
            </a:r>
            <a:br>
              <a:rPr lang="it-IT" sz="4800" b="1" i="1" dirty="0" smtClean="0"/>
            </a:br>
            <a:r>
              <a:rPr lang="it-IT" sz="4800" b="1" i="1" dirty="0" smtClean="0"/>
              <a:t/>
            </a:r>
            <a:br>
              <a:rPr lang="it-IT" sz="4800" b="1" i="1" dirty="0" smtClean="0"/>
            </a:br>
            <a:r>
              <a:rPr lang="it-IT" sz="4800" b="1" dirty="0" smtClean="0">
                <a:latin typeface="Times New Roman" pitchFamily="18" charset="0"/>
                <a:cs typeface="Times New Roman" pitchFamily="18" charset="0"/>
              </a:rPr>
              <a:t>ESEMPI </a:t>
            </a:r>
            <a:r>
              <a:rPr lang="it-IT" sz="4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4800" b="1" dirty="0">
                <a:latin typeface="Times New Roman" pitchFamily="18" charset="0"/>
                <a:cs typeface="Times New Roman" pitchFamily="18" charset="0"/>
              </a:rPr>
            </a:br>
            <a:endParaRPr lang="it-IT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2129742"/>
            <a:ext cx="10363826" cy="391224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  <a:defRPr/>
            </a:pPr>
            <a:endParaRPr lang="it-IT" sz="4000" b="1" i="1" dirty="0" smtClean="0"/>
          </a:p>
          <a:p>
            <a:pPr algn="ctr">
              <a:lnSpc>
                <a:spcPct val="90000"/>
              </a:lnSpc>
              <a:buNone/>
              <a:defRPr/>
            </a:pPr>
            <a:r>
              <a:rPr lang="it-IT" sz="4000" b="1" i="1" dirty="0" smtClean="0"/>
              <a:t>DI LABORATORI</a:t>
            </a:r>
          </a:p>
          <a:p>
            <a:pPr algn="ctr">
              <a:lnSpc>
                <a:spcPct val="90000"/>
              </a:lnSpc>
              <a:buNone/>
              <a:defRPr/>
            </a:pPr>
            <a:endParaRPr lang="it-IT" sz="4000" b="1" i="1" dirty="0" smtClean="0"/>
          </a:p>
          <a:p>
            <a:pPr algn="ctr">
              <a:lnSpc>
                <a:spcPct val="90000"/>
              </a:lnSpc>
              <a:buNone/>
              <a:defRPr/>
            </a:pPr>
            <a:r>
              <a:rPr lang="it-IT" sz="4000" b="1" i="1" dirty="0" smtClean="0"/>
              <a:t>REALIZZATI NELLE PRECEDENTI EDIZIONI</a:t>
            </a:r>
            <a:endParaRPr lang="it-IT" sz="4000" b="1" i="1" dirty="0"/>
          </a:p>
        </p:txBody>
      </p:sp>
    </p:spTree>
    <p:extLst>
      <p:ext uri="{BB962C8B-B14F-4D97-AF65-F5344CB8AC3E}">
        <p14:creationId xmlns:p14="http://schemas.microsoft.com/office/powerpoint/2010/main" val="747550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76454"/>
          </a:xfrm>
        </p:spPr>
        <p:txBody>
          <a:bodyPr>
            <a:normAutofit fontScale="90000"/>
          </a:bodyPr>
          <a:lstStyle/>
          <a:p>
            <a:r>
              <a:rPr lang="it-IT" dirty="0">
                <a:latin typeface="Times New Roman"/>
                <a:ea typeface="Times New Roman"/>
              </a:rPr>
              <a:t>ARKEOLAB: </a:t>
            </a:r>
            <a:r>
              <a:rPr lang="it-IT" sz="4000" dirty="0">
                <a:latin typeface="Times New Roman"/>
                <a:ea typeface="Times New Roman"/>
              </a:rPr>
              <a:t/>
            </a:r>
            <a:br>
              <a:rPr lang="it-IT" sz="4000" dirty="0">
                <a:latin typeface="Times New Roman"/>
                <a:ea typeface="Times New Roman"/>
              </a:rPr>
            </a:b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1493134"/>
            <a:ext cx="10363826" cy="4548851"/>
          </a:xfrm>
        </p:spPr>
        <p:txBody>
          <a:bodyPr>
            <a:normAutofit fontScale="47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it-IT" sz="4000" dirty="0" smtClean="0">
                <a:latin typeface="Times New Roman"/>
                <a:ea typeface="Times New Roman"/>
              </a:rPr>
              <a:t>FINALITA</a:t>
            </a:r>
            <a:r>
              <a:rPr lang="it-IT" sz="4000" dirty="0">
                <a:latin typeface="Times New Roman"/>
                <a:ea typeface="Times New Roman"/>
              </a:rPr>
              <a:t>’: lo studente</a:t>
            </a:r>
            <a:r>
              <a:rPr lang="it-IT" sz="4000" b="1" dirty="0">
                <a:solidFill>
                  <a:srgbClr val="000066"/>
                </a:solidFill>
                <a:latin typeface="Times New Roman"/>
                <a:ea typeface="Times New Roman"/>
              </a:rPr>
              <a:t> </a:t>
            </a:r>
            <a:r>
              <a:rPr lang="it-IT" sz="4000" dirty="0">
                <a:latin typeface="Times New Roman"/>
                <a:ea typeface="Times New Roman"/>
              </a:rPr>
              <a:t>da spettatore della storia a protagonista.</a:t>
            </a:r>
            <a:endParaRPr lang="it-IT" sz="44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it-IT" sz="4000" dirty="0">
                <a:latin typeface="Times New Roman"/>
                <a:ea typeface="Times New Roman"/>
              </a:rPr>
              <a:t>Il passato VIENE RIVUSSUTO attraverso la simulazione delle condizioni di vita e la ricostruzione di rudimentali processi tecnologici.</a:t>
            </a:r>
            <a:endParaRPr lang="it-IT" sz="44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it-IT" sz="4000" dirty="0">
                <a:latin typeface="Times New Roman"/>
                <a:ea typeface="Times New Roman"/>
              </a:rPr>
              <a:t> Il linguaggio usato viene semplificato e diventa altamente coinvolgente ma comunque rispettoso del criterio della scientificità.                                                                                                                                                  </a:t>
            </a:r>
            <a:endParaRPr lang="it-IT" sz="4000" dirty="0" smtClean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it-IT" sz="4000" u="sng" dirty="0" smtClean="0">
                <a:latin typeface="Times New Roman"/>
                <a:ea typeface="Times New Roman"/>
              </a:rPr>
              <a:t>Obiettivi </a:t>
            </a:r>
            <a:r>
              <a:rPr lang="it-IT" sz="4000" u="sng" dirty="0">
                <a:latin typeface="Times New Roman"/>
                <a:ea typeface="Times New Roman"/>
              </a:rPr>
              <a:t>specifici</a:t>
            </a:r>
            <a:r>
              <a:rPr lang="it-IT" sz="4000" dirty="0">
                <a:latin typeface="Times New Roman"/>
                <a:ea typeface="Times New Roman"/>
              </a:rPr>
              <a:t>: scoprire                                                                                                                                    a)   recupero dei beni archeologici nella nostra piana del Fucino, culla di valorosi popoli </a:t>
            </a:r>
            <a:r>
              <a:rPr lang="it-IT" sz="4000" dirty="0" smtClean="0">
                <a:latin typeface="Times New Roman"/>
                <a:ea typeface="Times New Roman"/>
              </a:rPr>
              <a:t>antichi </a:t>
            </a:r>
          </a:p>
          <a:p>
            <a:pPr marL="0" indent="0">
              <a:spcAft>
                <a:spcPts val="0"/>
              </a:spcAft>
              <a:buNone/>
            </a:pPr>
            <a:r>
              <a:rPr lang="it-IT" sz="4000" dirty="0" smtClean="0">
                <a:latin typeface="Times New Roman"/>
                <a:ea typeface="Times New Roman"/>
              </a:rPr>
              <a:t>                                                                                                                                                                     </a:t>
            </a:r>
            <a:r>
              <a:rPr lang="it-IT" sz="4000" dirty="0">
                <a:latin typeface="Times New Roman"/>
                <a:ea typeface="Times New Roman"/>
              </a:rPr>
              <a:t>b)  </a:t>
            </a:r>
            <a:r>
              <a:rPr lang="it-IT" sz="4000" dirty="0" smtClean="0">
                <a:latin typeface="Times New Roman"/>
                <a:ea typeface="Times New Roman"/>
              </a:rPr>
              <a:t>ricostruire </a:t>
            </a:r>
            <a:r>
              <a:rPr lang="it-IT" sz="4000" dirty="0">
                <a:latin typeface="Times New Roman"/>
                <a:ea typeface="Times New Roman"/>
              </a:rPr>
              <a:t>le vicende evolutive, i modi di vita, gli oggetti, la tecnologia delle comunità che si sono susseguite nel tempo E </a:t>
            </a:r>
            <a:r>
              <a:rPr lang="it-IT" sz="4000" dirty="0" smtClean="0">
                <a:latin typeface="Times New Roman"/>
                <a:ea typeface="Times New Roman"/>
              </a:rPr>
              <a:t>Revocarli </a:t>
            </a:r>
            <a:r>
              <a:rPr lang="it-IT" sz="4000" dirty="0">
                <a:latin typeface="Times New Roman"/>
                <a:ea typeface="Times New Roman"/>
              </a:rPr>
              <a:t>tramite    rappresentazioni teatrali utilizzando semplici materiali anche di recupero.     </a:t>
            </a:r>
            <a:endParaRPr lang="it-IT" sz="4400" dirty="0">
              <a:latin typeface="Times New Roman"/>
              <a:ea typeface="Times New Roman"/>
            </a:endParaRPr>
          </a:p>
          <a:p>
            <a:pPr algn="ctr">
              <a:lnSpc>
                <a:spcPct val="90000"/>
              </a:lnSpc>
              <a:buNone/>
              <a:defRPr/>
            </a:pPr>
            <a:endParaRPr lang="it-IT" sz="4000" b="1" i="1" dirty="0"/>
          </a:p>
        </p:txBody>
      </p:sp>
    </p:spTree>
    <p:extLst>
      <p:ext uri="{BB962C8B-B14F-4D97-AF65-F5344CB8AC3E}">
        <p14:creationId xmlns:p14="http://schemas.microsoft.com/office/powerpoint/2010/main" val="64507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76454"/>
          </a:xfrm>
        </p:spPr>
        <p:txBody>
          <a:bodyPr>
            <a:normAutofit/>
          </a:bodyPr>
          <a:lstStyle/>
          <a:p>
            <a:r>
              <a:rPr lang="it-IT" dirty="0"/>
              <a:t>PSICOLAB</a:t>
            </a: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1493134"/>
            <a:ext cx="10363826" cy="454885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it-IT" sz="4000" dirty="0" smtClean="0">
                <a:latin typeface="Times New Roman" pitchFamily="18" charset="0"/>
                <a:cs typeface="Times New Roman" pitchFamily="18" charset="0"/>
              </a:rPr>
              <a:t>Si </a:t>
            </a:r>
            <a:r>
              <a:rPr lang="it-IT" sz="4000" dirty="0">
                <a:latin typeface="Times New Roman" pitchFamily="18" charset="0"/>
                <a:cs typeface="Times New Roman" pitchFamily="18" charset="0"/>
              </a:rPr>
              <a:t>legge in laboratorio una fiaba e si interpreta secondo la psicoanalisi.</a:t>
            </a:r>
          </a:p>
          <a:p>
            <a:pPr marL="0" indent="0">
              <a:buNone/>
            </a:pPr>
            <a:r>
              <a:rPr lang="it-IT" sz="4000" dirty="0">
                <a:latin typeface="Times New Roman" pitchFamily="18" charset="0"/>
                <a:cs typeface="Times New Roman" pitchFamily="18" charset="0"/>
              </a:rPr>
              <a:t>Si producono vestiti e maschere con materiali semplici e riciclati. Con il materiale prodotto, che fra l’altro rievocherà miti ed eroi, si costruirà un museo multietnico attraverso il quale si potranno comprendere le differenze culturali di popolazioni diverse.  </a:t>
            </a:r>
          </a:p>
          <a:p>
            <a:pPr marL="0" indent="0">
              <a:buNone/>
            </a:pPr>
            <a:r>
              <a:rPr lang="it-IT" sz="40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it-IT" sz="4000" u="sng" dirty="0">
                <a:latin typeface="Times New Roman" pitchFamily="18" charset="0"/>
                <a:cs typeface="Times New Roman" pitchFamily="18" charset="0"/>
              </a:rPr>
              <a:t>Obiettivi specifici:</a:t>
            </a:r>
            <a:endParaRPr lang="it-IT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it-IT" sz="4000" dirty="0">
                <a:latin typeface="Times New Roman" pitchFamily="18" charset="0"/>
                <a:cs typeface="Times New Roman" pitchFamily="18" charset="0"/>
              </a:rPr>
              <a:t>Primo approccio al metodo e alla spiegazione psicoanalitica.</a:t>
            </a:r>
          </a:p>
          <a:p>
            <a:r>
              <a:rPr lang="it-IT" sz="4000" dirty="0">
                <a:latin typeface="Times New Roman" pitchFamily="18" charset="0"/>
                <a:cs typeface="Times New Roman" pitchFamily="18" charset="0"/>
              </a:rPr>
              <a:t>Cogliere le analogie e le differenze tra varie popolazioni.</a:t>
            </a:r>
          </a:p>
          <a:p>
            <a:r>
              <a:rPr lang="it-IT" sz="4000" dirty="0">
                <a:latin typeface="Times New Roman" pitchFamily="18" charset="0"/>
                <a:cs typeface="Times New Roman" pitchFamily="18" charset="0"/>
              </a:rPr>
              <a:t>Conoscere le tecniche del progettare e del sapersi programmare sviluppando relazioni all’interno di un gruppo del Terzo settore.</a:t>
            </a:r>
          </a:p>
          <a:p>
            <a:r>
              <a:rPr lang="it-IT" sz="4000" dirty="0">
                <a:latin typeface="Times New Roman" pitchFamily="18" charset="0"/>
                <a:cs typeface="Times New Roman" pitchFamily="18" charset="0"/>
              </a:rPr>
              <a:t>Conoscere l’importanza del riciclo e le regole di riutilizzazione di materie prime.     </a:t>
            </a:r>
            <a:r>
              <a:rPr lang="it-IT" sz="4000" dirty="0"/>
              <a:t>                 </a:t>
            </a:r>
            <a:endParaRPr lang="it-IT" sz="4000" b="1" i="1" dirty="0"/>
          </a:p>
        </p:txBody>
      </p:sp>
    </p:spTree>
    <p:extLst>
      <p:ext uri="{BB962C8B-B14F-4D97-AF65-F5344CB8AC3E}">
        <p14:creationId xmlns:p14="http://schemas.microsoft.com/office/powerpoint/2010/main" val="94412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76454"/>
          </a:xfrm>
        </p:spPr>
        <p:txBody>
          <a:bodyPr>
            <a:normAutofit fontScale="90000"/>
          </a:bodyPr>
          <a:lstStyle/>
          <a:p>
            <a:r>
              <a:rPr lang="it-IT" sz="4400" dirty="0" smtClean="0">
                <a:latin typeface="Times New Roman" pitchFamily="18" charset="0"/>
                <a:cs typeface="Times New Roman" pitchFamily="18" charset="0"/>
              </a:rPr>
              <a:t>NETLAB 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dirty="0">
                <a:latin typeface="Times New Roman" pitchFamily="18" charset="0"/>
                <a:cs typeface="Times New Roman" pitchFamily="18" charset="0"/>
              </a:rPr>
            </a:b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1493134"/>
            <a:ext cx="10363826" cy="454885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it-IT" sz="4000" dirty="0" smtClean="0">
                <a:latin typeface="Times New Roman" pitchFamily="18" charset="0"/>
                <a:cs typeface="Times New Roman" pitchFamily="18" charset="0"/>
              </a:rPr>
              <a:t>Finalità</a:t>
            </a:r>
            <a:r>
              <a:rPr lang="it-IT" sz="40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0" indent="0">
              <a:buNone/>
            </a:pPr>
            <a:r>
              <a:rPr lang="it-IT" sz="4000" dirty="0">
                <a:latin typeface="Times New Roman" pitchFamily="18" charset="0"/>
                <a:cs typeface="Times New Roman" pitchFamily="18" charset="0"/>
              </a:rPr>
              <a:t>Introduzione dei giovani nel mondo della informatica, conoscenze approfondite per usare Internet anche nelle ludoteche e nei centri di aggregazione giovanile;</a:t>
            </a:r>
          </a:p>
          <a:p>
            <a:pPr marL="0" indent="0">
              <a:buNone/>
            </a:pPr>
            <a:r>
              <a:rPr lang="it-IT" sz="4000" u="sng" dirty="0">
                <a:latin typeface="Times New Roman" pitchFamily="18" charset="0"/>
                <a:cs typeface="Times New Roman" pitchFamily="18" charset="0"/>
              </a:rPr>
              <a:t>Obiettivi specifici</a:t>
            </a:r>
            <a:r>
              <a:rPr lang="it-IT" sz="4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it-IT" sz="4000" dirty="0">
                <a:latin typeface="Times New Roman" pitchFamily="18" charset="0"/>
                <a:cs typeface="Times New Roman" pitchFamily="18" charset="0"/>
              </a:rPr>
              <a:t>Conoscere ed utilizzare Internet</a:t>
            </a:r>
          </a:p>
          <a:p>
            <a:pPr lvl="0"/>
            <a:r>
              <a:rPr lang="it-IT" sz="4000" dirty="0">
                <a:latin typeface="Times New Roman" pitchFamily="18" charset="0"/>
                <a:cs typeface="Times New Roman" pitchFamily="18" charset="0"/>
              </a:rPr>
              <a:t>Imparare giocando con i servizi multimediali.</a:t>
            </a:r>
          </a:p>
          <a:p>
            <a:pPr lvl="0"/>
            <a:r>
              <a:rPr lang="it-IT" sz="4000" dirty="0">
                <a:latin typeface="Times New Roman" pitchFamily="18" charset="0"/>
                <a:cs typeface="Times New Roman" pitchFamily="18" charset="0"/>
              </a:rPr>
              <a:t>Saper utilizzare la rete Internet all’interno di servizi sociali.</a:t>
            </a:r>
          </a:p>
          <a:p>
            <a:pPr marL="0" indent="0">
              <a:buNone/>
            </a:pPr>
            <a:endParaRPr lang="it-IT" sz="4000" b="1" i="1" dirty="0"/>
          </a:p>
        </p:txBody>
      </p:sp>
    </p:spTree>
    <p:extLst>
      <p:ext uri="{BB962C8B-B14F-4D97-AF65-F5344CB8AC3E}">
        <p14:creationId xmlns:p14="http://schemas.microsoft.com/office/powerpoint/2010/main" val="135088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76454"/>
          </a:xfrm>
        </p:spPr>
        <p:txBody>
          <a:bodyPr>
            <a:normAutofit fontScale="90000"/>
          </a:bodyPr>
          <a:lstStyle/>
          <a:p>
            <a:r>
              <a:rPr lang="it-IT" sz="4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it-IT" sz="4900" dirty="0" smtClean="0">
                <a:latin typeface="Times New Roman" pitchFamily="18" charset="0"/>
                <a:cs typeface="Times New Roman" pitchFamily="18" charset="0"/>
              </a:rPr>
              <a:t>PINLAB</a:t>
            </a:r>
            <a:r>
              <a:rPr lang="it-IT" sz="49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it-IT" dirty="0">
                <a:latin typeface="Times New Roman" pitchFamily="18" charset="0"/>
                <a:cs typeface="Times New Roman" pitchFamily="18" charset="0"/>
              </a:rPr>
            </a:b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1493134"/>
            <a:ext cx="10363826" cy="454885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it-IT" sz="4000" dirty="0" smtClean="0"/>
          </a:p>
          <a:p>
            <a:pPr marL="0" indent="0">
              <a:buNone/>
            </a:pPr>
            <a:r>
              <a:rPr lang="it-IT" sz="51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it-IT" sz="5100" dirty="0">
                <a:latin typeface="Times New Roman" pitchFamily="18" charset="0"/>
                <a:cs typeface="Times New Roman" pitchFamily="18" charset="0"/>
              </a:rPr>
              <a:t>’ il laboratorio che utilizza la Programmazione Neurolinguistica, che insegna a conoscere se stessi e gli altri, ad avere una comunicazione efficace, a controllare lo stress anche utilizzando una corretta dieta alimentare.</a:t>
            </a:r>
          </a:p>
          <a:p>
            <a:pPr marL="0" indent="0">
              <a:buNone/>
            </a:pPr>
            <a:r>
              <a:rPr lang="it-IT" sz="5100" u="sng" dirty="0">
                <a:latin typeface="Times New Roman" pitchFamily="18" charset="0"/>
                <a:cs typeface="Times New Roman" pitchFamily="18" charset="0"/>
              </a:rPr>
              <a:t>Obiettivi specifici</a:t>
            </a:r>
            <a:r>
              <a:rPr lang="it-IT" sz="51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it-IT" sz="5100" dirty="0">
                <a:latin typeface="Times New Roman" pitchFamily="18" charset="0"/>
                <a:cs typeface="Times New Roman" pitchFamily="18" charset="0"/>
              </a:rPr>
              <a:t>Analizzare e migliorare il proprio stile di comunicazione e renderlo adeguato ed efficace al contesto;</a:t>
            </a:r>
          </a:p>
          <a:p>
            <a:pPr lvl="0"/>
            <a:r>
              <a:rPr lang="it-IT" sz="5100" dirty="0">
                <a:latin typeface="Times New Roman" pitchFamily="18" charset="0"/>
                <a:cs typeface="Times New Roman" pitchFamily="18" charset="0"/>
              </a:rPr>
              <a:t>Modificare il proprio comportamento per conseguire risultati migliori;</a:t>
            </a:r>
          </a:p>
          <a:p>
            <a:pPr lvl="0"/>
            <a:r>
              <a:rPr lang="it-IT" sz="5100" dirty="0">
                <a:latin typeface="Times New Roman" pitchFamily="18" charset="0"/>
                <a:cs typeface="Times New Roman" pitchFamily="18" charset="0"/>
              </a:rPr>
              <a:t>Conoscere le tecniche PNL e saperle applicare sia sulle persone che sulle organizzazioni.</a:t>
            </a:r>
          </a:p>
          <a:p>
            <a:pPr marL="0" indent="0">
              <a:buNone/>
            </a:pPr>
            <a:endParaRPr lang="it-IT" sz="4000" b="1" i="1" dirty="0"/>
          </a:p>
        </p:txBody>
      </p:sp>
    </p:spTree>
    <p:extLst>
      <p:ext uri="{BB962C8B-B14F-4D97-AF65-F5344CB8AC3E}">
        <p14:creationId xmlns:p14="http://schemas.microsoft.com/office/powerpoint/2010/main" val="398493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72590" y="393539"/>
            <a:ext cx="10364451" cy="1205605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sz="4900" dirty="0" smtClean="0">
                <a:latin typeface="Times New Roman" pitchFamily="18" charset="0"/>
                <a:cs typeface="Times New Roman" pitchFamily="18" charset="0"/>
              </a:rPr>
              <a:t>F.I.S.LAB</a:t>
            </a:r>
            <a:r>
              <a:rPr lang="it-IT" sz="4900" dirty="0" smtClean="0"/>
              <a:t> </a:t>
            </a:r>
            <a:r>
              <a:rPr lang="it-IT" sz="4900" dirty="0"/>
              <a:t/>
            </a:r>
            <a:br>
              <a:rPr lang="it-IT" sz="4900" dirty="0"/>
            </a:br>
            <a:r>
              <a:rPr lang="it-IT" dirty="0"/>
              <a:t/>
            </a:r>
            <a:br>
              <a:rPr lang="it-IT" dirty="0"/>
            </a:b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1284790"/>
            <a:ext cx="10363826" cy="522018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it-IT" sz="72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it-IT" sz="7200" dirty="0">
                <a:latin typeface="Times New Roman" pitchFamily="18" charset="0"/>
                <a:cs typeface="Times New Roman" pitchFamily="18" charset="0"/>
              </a:rPr>
              <a:t>’ il laboratorio che sviluppa attività teatrali in lingua straniera (F francese, I inglese, S spagnolo). Partendo dalle carte internazionali dei diritti dell’uomo e dell’ambiente, si arriverà a recitare in una delle lingue straniere, scelte dagli alunni, usi, costumi, idiomi di paesi diversi dall’Italia, lontani geograficamente ma tanto vicini perché integrati in Italia.</a:t>
            </a:r>
          </a:p>
          <a:p>
            <a:pPr marL="0" indent="0">
              <a:buNone/>
            </a:pPr>
            <a:r>
              <a:rPr lang="it-IT" sz="7200" u="sng" dirty="0">
                <a:latin typeface="Times New Roman" pitchFamily="18" charset="0"/>
                <a:cs typeface="Times New Roman" pitchFamily="18" charset="0"/>
              </a:rPr>
              <a:t>Obiettivi specifici</a:t>
            </a:r>
            <a:r>
              <a:rPr lang="it-IT" sz="72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it-IT" sz="7200" dirty="0">
                <a:latin typeface="Times New Roman" pitchFamily="18" charset="0"/>
                <a:cs typeface="Times New Roman" pitchFamily="18" charset="0"/>
              </a:rPr>
              <a:t>Conoscere le forme di governo di diversi paesi;</a:t>
            </a:r>
          </a:p>
          <a:p>
            <a:pPr lvl="0"/>
            <a:r>
              <a:rPr lang="it-IT" sz="7200" dirty="0">
                <a:latin typeface="Times New Roman" pitchFamily="18" charset="0"/>
                <a:cs typeface="Times New Roman" pitchFamily="18" charset="0"/>
              </a:rPr>
              <a:t>Conoscere i diritti e i doveri degli studenti che vivono in Italia e di quelli che vivono in Paesi diversi;</a:t>
            </a:r>
          </a:p>
          <a:p>
            <a:pPr lvl="0"/>
            <a:r>
              <a:rPr lang="it-IT" sz="7200" dirty="0">
                <a:latin typeface="Times New Roman" pitchFamily="18" charset="0"/>
                <a:cs typeface="Times New Roman" pitchFamily="18" charset="0"/>
              </a:rPr>
              <a:t>Conoscere le relazioni fra scuola, famiglia e società dell’Italia e di altri Paesi;</a:t>
            </a:r>
          </a:p>
          <a:p>
            <a:pPr lvl="0"/>
            <a:r>
              <a:rPr lang="it-IT" sz="7200" dirty="0">
                <a:latin typeface="Times New Roman" pitchFamily="18" charset="0"/>
                <a:cs typeface="Times New Roman" pitchFamily="18" charset="0"/>
              </a:rPr>
              <a:t>Comprendere il ruolo del cittadino italiano;</a:t>
            </a:r>
          </a:p>
          <a:p>
            <a:pPr lvl="0"/>
            <a:r>
              <a:rPr lang="it-IT" sz="7200" dirty="0">
                <a:latin typeface="Times New Roman" pitchFamily="18" charset="0"/>
                <a:cs typeface="Times New Roman" pitchFamily="18" charset="0"/>
              </a:rPr>
              <a:t>Adottare comportamenti responsabili nella vita quotidiana soprattutto verso gli immigrati e dimostrarlo nei centri di accoglienza;</a:t>
            </a:r>
          </a:p>
          <a:p>
            <a:pPr lvl="0"/>
            <a:r>
              <a:rPr lang="it-IT" sz="7200" dirty="0">
                <a:latin typeface="Times New Roman" pitchFamily="18" charset="0"/>
                <a:cs typeface="Times New Roman" pitchFamily="18" charset="0"/>
              </a:rPr>
              <a:t>Conoscere le tradizioni e i rapporti all’interno di una famiglia tipo. </a:t>
            </a:r>
          </a:p>
          <a:p>
            <a:pPr marL="0" indent="0">
              <a:buNone/>
            </a:pPr>
            <a:endParaRPr lang="it-IT" sz="4000" b="1" i="1" dirty="0"/>
          </a:p>
        </p:txBody>
      </p:sp>
    </p:spTree>
    <p:extLst>
      <p:ext uri="{BB962C8B-B14F-4D97-AF65-F5344CB8AC3E}">
        <p14:creationId xmlns:p14="http://schemas.microsoft.com/office/powerpoint/2010/main" val="147262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838200" y="450761"/>
            <a:ext cx="10515600" cy="57262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 smtClean="0"/>
              <a:t>La settimana delle scienze Umane e dell’Economia è :</a:t>
            </a:r>
          </a:p>
          <a:p>
            <a:pPr marL="0" indent="0">
              <a:buNone/>
            </a:pPr>
            <a:endParaRPr lang="it-IT" sz="2800" dirty="0" smtClean="0"/>
          </a:p>
          <a:p>
            <a:r>
              <a:rPr lang="it-IT" sz="2800" dirty="0" smtClean="0"/>
              <a:t>una settimana di orientamento per gli studenti della scuola media di primo grado;</a:t>
            </a:r>
          </a:p>
          <a:p>
            <a:pPr marL="0" indent="0">
              <a:buNone/>
            </a:pPr>
            <a:endParaRPr lang="it-IT" sz="2800" dirty="0" smtClean="0"/>
          </a:p>
          <a:p>
            <a:r>
              <a:rPr lang="it-IT" sz="2800" dirty="0" smtClean="0"/>
              <a:t>una settimana di </a:t>
            </a:r>
            <a:r>
              <a:rPr lang="it-IT" sz="2800" dirty="0" err="1" smtClean="0"/>
              <a:t>ri</a:t>
            </a:r>
            <a:r>
              <a:rPr lang="it-IT" sz="2800" dirty="0" smtClean="0"/>
              <a:t>-orientamento per gli studenti dell’Istituto.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46401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72590" y="555585"/>
            <a:ext cx="10364451" cy="1296364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sz="4000" dirty="0" smtClean="0">
                <a:latin typeface="Times New Roman" pitchFamily="18" charset="0"/>
                <a:cs typeface="Times New Roman" pitchFamily="18" charset="0"/>
              </a:rPr>
              <a:t>RIFLESSIONI </a:t>
            </a:r>
            <a:r>
              <a:rPr lang="it-IT" sz="4000" dirty="0">
                <a:latin typeface="Times New Roman" pitchFamily="18" charset="0"/>
                <a:cs typeface="Times New Roman" pitchFamily="18" charset="0"/>
              </a:rPr>
              <a:t>SULL’USO CONSAPEVOLE DEL DENARO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1493134"/>
            <a:ext cx="10363826" cy="454885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it-IT" sz="4400" dirty="0" smtClean="0"/>
          </a:p>
          <a:p>
            <a:pPr marL="0" indent="0">
              <a:buNone/>
            </a:pPr>
            <a:r>
              <a:rPr lang="it-IT" sz="5100" dirty="0" smtClean="0">
                <a:latin typeface="Times New Roman" pitchFamily="18" charset="0"/>
                <a:cs typeface="Times New Roman" pitchFamily="18" charset="0"/>
              </a:rPr>
              <a:t>OBIETTIVI</a:t>
            </a:r>
            <a:r>
              <a:rPr lang="it-IT" sz="51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it-IT" sz="5100" dirty="0">
                <a:latin typeface="Times New Roman" pitchFamily="18" charset="0"/>
                <a:cs typeface="Times New Roman" pitchFamily="18" charset="0"/>
              </a:rPr>
              <a:t>Riflettere sui propri comportamenti;</a:t>
            </a:r>
          </a:p>
          <a:p>
            <a:pPr lvl="0"/>
            <a:r>
              <a:rPr lang="it-IT" sz="5100" dirty="0">
                <a:latin typeface="Times New Roman" pitchFamily="18" charset="0"/>
                <a:cs typeface="Times New Roman" pitchFamily="18" charset="0"/>
              </a:rPr>
              <a:t>Conoscere i rapporti tra Economia, Società e Istituzioni;</a:t>
            </a:r>
          </a:p>
          <a:p>
            <a:pPr lvl="0"/>
            <a:r>
              <a:rPr lang="it-IT" sz="5100" dirty="0">
                <a:latin typeface="Times New Roman" pitchFamily="18" charset="0"/>
                <a:cs typeface="Times New Roman" pitchFamily="18" charset="0"/>
              </a:rPr>
              <a:t>Conoscere le reazioni del sistema economico di fronte alle scelte dei propri operatori;</a:t>
            </a:r>
          </a:p>
          <a:p>
            <a:pPr lvl="0"/>
            <a:r>
              <a:rPr lang="it-IT" sz="5100" dirty="0">
                <a:latin typeface="Times New Roman" pitchFamily="18" charset="0"/>
                <a:cs typeface="Times New Roman" pitchFamily="18" charset="0"/>
              </a:rPr>
              <a:t>A sviluppare il contatto di cittadinanza economica.</a:t>
            </a:r>
          </a:p>
          <a:p>
            <a:pPr marL="0" indent="0">
              <a:buNone/>
            </a:pPr>
            <a:endParaRPr lang="it-IT" sz="4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939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72590" y="555585"/>
            <a:ext cx="10364451" cy="1296364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sz="4000" dirty="0" smtClean="0">
                <a:latin typeface="Times New Roman" pitchFamily="18" charset="0"/>
                <a:cs typeface="Times New Roman" pitchFamily="18" charset="0"/>
              </a:rPr>
              <a:t>RIFLESSIONI </a:t>
            </a:r>
            <a:r>
              <a:rPr lang="it-IT" sz="4000" dirty="0">
                <a:latin typeface="Times New Roman" pitchFamily="18" charset="0"/>
                <a:cs typeface="Times New Roman" pitchFamily="18" charset="0"/>
              </a:rPr>
              <a:t>SULL’USO CONSAPEVOLE DEL DENARO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37549" y="1608882"/>
            <a:ext cx="10363826" cy="454885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sz="4400" dirty="0" smtClean="0"/>
          </a:p>
          <a:p>
            <a:pPr marL="0" indent="0">
              <a:buNone/>
            </a:pPr>
            <a:endParaRPr lang="it-IT" sz="4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937549" y="1997839"/>
            <a:ext cx="1040564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>
                <a:latin typeface="Times New Roman" pitchFamily="18" charset="0"/>
                <a:cs typeface="Times New Roman" pitchFamily="18" charset="0"/>
              </a:rPr>
              <a:t>ATTIVITA’: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it-IT" sz="2800" dirty="0">
                <a:latin typeface="Times New Roman" pitchFamily="18" charset="0"/>
                <a:cs typeface="Times New Roman" pitchFamily="18" charset="0"/>
              </a:rPr>
              <a:t>Analisi della gestione del budget individuale e familiare a confronto con ESITI 2008 ISPO;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it-IT" sz="2800" dirty="0">
                <a:latin typeface="Times New Roman" pitchFamily="18" charset="0"/>
                <a:cs typeface="Times New Roman" pitchFamily="18" charset="0"/>
              </a:rPr>
              <a:t>Gioco “Suggerimenti per la gestione del denaro”, con conoscenza e sviluppo del Metodo  dei “ 5 BARATTOLI” ( T. HARV EKER) (  SCOPO – usare i propri risparmi in modo oculato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it-IT" sz="2800" dirty="0">
                <a:latin typeface="Times New Roman" pitchFamily="18" charset="0"/>
                <a:cs typeface="Times New Roman" pitchFamily="18" charset="0"/>
              </a:rPr>
              <a:t>Indagine – osservazione “Rapporto, interesse e condivisione familiare” di problematiche inerenti la gestione del denaro;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it-IT" sz="2800" dirty="0">
                <a:latin typeface="Times New Roman" pitchFamily="18" charset="0"/>
                <a:cs typeface="Times New Roman" pitchFamily="18" charset="0"/>
              </a:rPr>
              <a:t>Raccolta delle domande frequenti, con conoscenza dei principali indicatori macroeconomici e del ruolo della statistica.  </a:t>
            </a:r>
          </a:p>
        </p:txBody>
      </p:sp>
    </p:spTree>
    <p:extLst>
      <p:ext uri="{BB962C8B-B14F-4D97-AF65-F5344CB8AC3E}">
        <p14:creationId xmlns:p14="http://schemas.microsoft.com/office/powerpoint/2010/main" val="56778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72590" y="393539"/>
            <a:ext cx="10364451" cy="1205605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1493134"/>
            <a:ext cx="10363826" cy="45488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4400" dirty="0"/>
              <a:t>TUTTI I LABORATORI </a:t>
            </a:r>
            <a:endParaRPr lang="it-IT" sz="4400" dirty="0" smtClean="0"/>
          </a:p>
          <a:p>
            <a:pPr marL="0" indent="0" algn="ctr">
              <a:buNone/>
            </a:pPr>
            <a:r>
              <a:rPr lang="it-IT" sz="4400" dirty="0" smtClean="0"/>
              <a:t>Prevedono</a:t>
            </a:r>
          </a:p>
          <a:p>
            <a:pPr marL="0" indent="0" algn="ctr">
              <a:buNone/>
            </a:pPr>
            <a:r>
              <a:rPr lang="it-IT" sz="4400" dirty="0" smtClean="0"/>
              <a:t> </a:t>
            </a:r>
            <a:r>
              <a:rPr lang="it-IT" sz="4400" dirty="0"/>
              <a:t>la presenza di 2 o 3 genitori </a:t>
            </a:r>
            <a:endParaRPr lang="it-IT" sz="4400" dirty="0" smtClean="0"/>
          </a:p>
          <a:p>
            <a:pPr marL="0" indent="0" algn="ctr">
              <a:buNone/>
            </a:pPr>
            <a:r>
              <a:rPr lang="it-IT" sz="4400" dirty="0" smtClean="0"/>
              <a:t>in </a:t>
            </a:r>
            <a:r>
              <a:rPr lang="it-IT" sz="4400" dirty="0"/>
              <a:t>qualità di </a:t>
            </a:r>
            <a:r>
              <a:rPr lang="it-IT" sz="4400" dirty="0" smtClean="0"/>
              <a:t>uditori</a:t>
            </a:r>
            <a:endParaRPr lang="it-IT" sz="4000" dirty="0"/>
          </a:p>
          <a:p>
            <a:pPr marL="0" indent="0">
              <a:buNone/>
            </a:pPr>
            <a:endParaRPr lang="it-IT" sz="4000" b="1" i="1" dirty="0"/>
          </a:p>
        </p:txBody>
      </p:sp>
    </p:spTree>
    <p:extLst>
      <p:ext uri="{BB962C8B-B14F-4D97-AF65-F5344CB8AC3E}">
        <p14:creationId xmlns:p14="http://schemas.microsoft.com/office/powerpoint/2010/main" val="220635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72590" y="925975"/>
            <a:ext cx="10364451" cy="925974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902826"/>
            <a:ext cx="10363826" cy="5139160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it-IT" sz="7300" b="1" dirty="0">
                <a:latin typeface="Times New Roman" pitchFamily="18" charset="0"/>
                <a:cs typeface="Times New Roman" pitchFamily="18" charset="0"/>
              </a:rPr>
              <a:t>METODOLOGIE USATE PER LA REALIZZAZIONE DEI LABORATORI</a:t>
            </a:r>
          </a:p>
          <a:p>
            <a:endParaRPr lang="it-IT" sz="4000" dirty="0" smtClean="0"/>
          </a:p>
          <a:p>
            <a:endParaRPr lang="it-IT" sz="4000" dirty="0"/>
          </a:p>
          <a:p>
            <a:pPr marL="0" indent="0">
              <a:buNone/>
            </a:pPr>
            <a:r>
              <a:rPr lang="it-IT" sz="6700" dirty="0" smtClean="0">
                <a:latin typeface="Times New Roman" pitchFamily="18" charset="0"/>
                <a:cs typeface="Times New Roman" pitchFamily="18" charset="0"/>
              </a:rPr>
              <a:t>colloqui </a:t>
            </a:r>
            <a:r>
              <a:rPr lang="it-IT" sz="6700" dirty="0">
                <a:latin typeface="Times New Roman" pitchFamily="18" charset="0"/>
                <a:cs typeface="Times New Roman" pitchFamily="18" charset="0"/>
              </a:rPr>
              <a:t>individuali, brainstorming, </a:t>
            </a:r>
            <a:r>
              <a:rPr lang="it-IT" sz="6700" dirty="0" err="1">
                <a:latin typeface="Times New Roman" pitchFamily="18" charset="0"/>
                <a:cs typeface="Times New Roman" pitchFamily="18" charset="0"/>
              </a:rPr>
              <a:t>role-playing</a:t>
            </a:r>
            <a:r>
              <a:rPr lang="it-IT" sz="6700" dirty="0">
                <a:latin typeface="Times New Roman" pitchFamily="18" charset="0"/>
                <a:cs typeface="Times New Roman" pitchFamily="18" charset="0"/>
              </a:rPr>
              <a:t>, metodo esperienziale integrato da brevi quadri di sintesi, tecniche di comunicazione, </a:t>
            </a:r>
            <a:r>
              <a:rPr lang="it-IT" sz="6700" dirty="0" err="1">
                <a:latin typeface="Times New Roman" pitchFamily="18" charset="0"/>
                <a:cs typeface="Times New Roman" pitchFamily="18" charset="0"/>
              </a:rPr>
              <a:t>problem-solving</a:t>
            </a:r>
            <a:r>
              <a:rPr lang="it-IT" sz="6700" dirty="0">
                <a:latin typeface="Times New Roman" pitchFamily="18" charset="0"/>
                <a:cs typeface="Times New Roman" pitchFamily="18" charset="0"/>
              </a:rPr>
              <a:t>, esperienze laboratoriali, </a:t>
            </a:r>
            <a:r>
              <a:rPr lang="it-IT" sz="6700" dirty="0" err="1">
                <a:latin typeface="Times New Roman" pitchFamily="18" charset="0"/>
                <a:cs typeface="Times New Roman" pitchFamily="18" charset="0"/>
              </a:rPr>
              <a:t>mastery-learning</a:t>
            </a:r>
            <a:r>
              <a:rPr lang="it-IT" sz="6700" dirty="0">
                <a:latin typeface="Times New Roman" pitchFamily="18" charset="0"/>
                <a:cs typeface="Times New Roman" pitchFamily="18" charset="0"/>
              </a:rPr>
              <a:t>, lezione frontale, </a:t>
            </a:r>
            <a:r>
              <a:rPr lang="it-IT" sz="6700" dirty="0" err="1">
                <a:latin typeface="Times New Roman" pitchFamily="18" charset="0"/>
                <a:cs typeface="Times New Roman" pitchFamily="18" charset="0"/>
              </a:rPr>
              <a:t>project</a:t>
            </a:r>
            <a:r>
              <a:rPr lang="it-IT" sz="6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700" dirty="0" err="1">
                <a:latin typeface="Times New Roman" pitchFamily="18" charset="0"/>
                <a:cs typeface="Times New Roman" pitchFamily="18" charset="0"/>
              </a:rPr>
              <a:t>worck</a:t>
            </a:r>
            <a:r>
              <a:rPr lang="it-IT" sz="67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sz="6700" dirty="0" err="1">
                <a:latin typeface="Times New Roman" pitchFamily="18" charset="0"/>
                <a:cs typeface="Times New Roman" pitchFamily="18" charset="0"/>
              </a:rPr>
              <a:t>peer</a:t>
            </a:r>
            <a:r>
              <a:rPr lang="it-IT" sz="67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6700" dirty="0" err="1">
                <a:latin typeface="Times New Roman" pitchFamily="18" charset="0"/>
                <a:cs typeface="Times New Roman" pitchFamily="18" charset="0"/>
              </a:rPr>
              <a:t>education</a:t>
            </a:r>
            <a:r>
              <a:rPr lang="it-IT" sz="67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it-IT" sz="51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endParaRPr lang="it-IT" sz="4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237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72590" y="925975"/>
            <a:ext cx="10364451" cy="925974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1493134"/>
            <a:ext cx="10363826" cy="454885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4400" dirty="0"/>
              <a:t>Gli studenti dimostrano in pubblico di aver acquisito competenze comunicative con particolare attenzione alla comunicazione della lingua inglese, francese e spagnola, nonché di aver acquisito competenze comunicative di discipline scientifiche.</a:t>
            </a:r>
          </a:p>
          <a:p>
            <a:pPr marL="0" indent="0">
              <a:buNone/>
            </a:pPr>
            <a:endParaRPr lang="it-IT" sz="4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74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72590" y="925975"/>
            <a:ext cx="10364451" cy="925974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1493134"/>
            <a:ext cx="10363826" cy="45488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4400" dirty="0"/>
              <a:t>Ogni giornata viene dedicata ad una precisa tematica con work-shop, laboratori degli studenti, incontri con esponenti e testimoni privilegiati. </a:t>
            </a:r>
          </a:p>
          <a:p>
            <a:pPr marL="0" indent="0" algn="ctr">
              <a:buNone/>
            </a:pPr>
            <a:r>
              <a:rPr lang="it-IT" sz="4400" i="1" dirty="0">
                <a:solidFill>
                  <a:srgbClr val="FF0000"/>
                </a:solidFill>
              </a:rPr>
              <a:t> </a:t>
            </a:r>
            <a:r>
              <a:rPr lang="it-IT" sz="4400" i="1" dirty="0" smtClean="0">
                <a:solidFill>
                  <a:srgbClr val="FF0000"/>
                </a:solidFill>
              </a:rPr>
              <a:t>GRAZIE DELL’ATTENZIONE</a:t>
            </a:r>
            <a:endParaRPr lang="it-IT" sz="4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96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50060" y="342746"/>
            <a:ext cx="10364451" cy="774854"/>
          </a:xfrm>
        </p:spPr>
        <p:txBody>
          <a:bodyPr/>
          <a:lstStyle/>
          <a:p>
            <a:pPr algn="ctr"/>
            <a:r>
              <a:rPr lang="it-IT" dirty="0" smtClean="0">
                <a:latin typeface="+mn-lt"/>
              </a:rPr>
              <a:t>ORGANIZZAZIONE</a:t>
            </a: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507999" y="1117600"/>
            <a:ext cx="11277600" cy="5471886"/>
          </a:xfrm>
        </p:spPr>
        <p:txBody>
          <a:bodyPr>
            <a:noAutofit/>
          </a:bodyPr>
          <a:lstStyle/>
          <a:p>
            <a:r>
              <a:rPr lang="it-IT" sz="2800" dirty="0" smtClean="0"/>
              <a:t>1° </a:t>
            </a:r>
            <a:r>
              <a:rPr lang="it-IT" sz="2800" dirty="0"/>
              <a:t>GIORNO (DOMENICA): OPEN DAY </a:t>
            </a:r>
            <a:r>
              <a:rPr lang="it-IT" sz="2800" dirty="0" smtClean="0"/>
              <a:t>(</a:t>
            </a:r>
            <a:r>
              <a:rPr lang="it-IT" dirty="0"/>
              <a:t>scuola a porte aperte fino a tarda ora per tutti coloro che vorranno visitarla</a:t>
            </a:r>
            <a:r>
              <a:rPr lang="it-IT" sz="2800" dirty="0"/>
              <a:t>);</a:t>
            </a:r>
          </a:p>
          <a:p>
            <a:r>
              <a:rPr lang="it-IT" sz="2800" dirty="0" smtClean="0"/>
              <a:t>2° 3° 4° </a:t>
            </a:r>
            <a:r>
              <a:rPr lang="it-IT" sz="2800" dirty="0"/>
              <a:t>giorno (</a:t>
            </a:r>
            <a:r>
              <a:rPr lang="it-IT" sz="2800" dirty="0" err="1"/>
              <a:t>lunedi</a:t>
            </a:r>
            <a:r>
              <a:rPr lang="it-IT" sz="2800" dirty="0"/>
              <a:t>, </a:t>
            </a:r>
            <a:r>
              <a:rPr lang="it-IT" sz="2800" dirty="0" err="1"/>
              <a:t>martedi</a:t>
            </a:r>
            <a:r>
              <a:rPr lang="it-IT" sz="2800" dirty="0"/>
              <a:t>, </a:t>
            </a:r>
            <a:r>
              <a:rPr lang="it-IT" sz="2800" dirty="0" err="1"/>
              <a:t>mercoledi</a:t>
            </a:r>
            <a:r>
              <a:rPr lang="it-IT" sz="2800" dirty="0"/>
              <a:t>): giornate di seminari, in </a:t>
            </a:r>
            <a:r>
              <a:rPr lang="it-IT" sz="2800" dirty="0" smtClean="0"/>
              <a:t>particolare:</a:t>
            </a:r>
            <a:endParaRPr lang="it-IT" sz="2800" dirty="0"/>
          </a:p>
          <a:p>
            <a:pPr marL="971550" lvl="1" indent="-514350">
              <a:buFont typeface="+mj-lt"/>
              <a:buAutoNum type="alphaLcParenR"/>
            </a:pPr>
            <a:r>
              <a:rPr lang="it-IT" sz="2000" dirty="0"/>
              <a:t>Lunedi: </a:t>
            </a:r>
            <a:r>
              <a:rPr lang="it-IT" sz="2000" dirty="0" smtClean="0"/>
              <a:t>III CONVEGNO LES;</a:t>
            </a:r>
            <a:endParaRPr lang="it-IT" sz="2000" dirty="0"/>
          </a:p>
          <a:p>
            <a:pPr marL="971550" lvl="1" indent="-514350">
              <a:buFont typeface="+mj-lt"/>
              <a:buAutoNum type="alphaLcParenR"/>
            </a:pPr>
            <a:r>
              <a:rPr lang="it-IT" sz="2000" dirty="0" err="1"/>
              <a:t>Martedi</a:t>
            </a:r>
            <a:r>
              <a:rPr lang="it-IT" sz="2000" dirty="0"/>
              <a:t>: </a:t>
            </a:r>
            <a:r>
              <a:rPr lang="it-IT" sz="2000" dirty="0" smtClean="0"/>
              <a:t>SEMINARIO DEDICATO AL LICEO SCIENZE UMANE;</a:t>
            </a:r>
            <a:endParaRPr lang="it-IT" sz="2000" dirty="0"/>
          </a:p>
          <a:p>
            <a:pPr marL="971550" lvl="1" indent="-514350">
              <a:buFont typeface="+mj-lt"/>
              <a:buAutoNum type="alphaLcParenR"/>
            </a:pPr>
            <a:r>
              <a:rPr lang="it-IT" sz="2000" dirty="0" err="1"/>
              <a:t>Mercoledi</a:t>
            </a:r>
            <a:r>
              <a:rPr lang="it-IT" sz="2000" dirty="0"/>
              <a:t>: seminario dedicato al Liceo Linguistico.</a:t>
            </a:r>
          </a:p>
          <a:p>
            <a:r>
              <a:rPr lang="it-IT" sz="2800" dirty="0"/>
              <a:t>Tre giorni di laboratori aperti al pubblico;</a:t>
            </a:r>
          </a:p>
          <a:p>
            <a:r>
              <a:rPr lang="it-IT" sz="2800" dirty="0"/>
              <a:t>Ultimo giorno (domenica): II OPEN DAY. </a:t>
            </a:r>
          </a:p>
        </p:txBody>
      </p:sp>
    </p:spTree>
    <p:extLst>
      <p:ext uri="{BB962C8B-B14F-4D97-AF65-F5344CB8AC3E}">
        <p14:creationId xmlns:p14="http://schemas.microsoft.com/office/powerpoint/2010/main" val="1635256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149" y="270174"/>
            <a:ext cx="10364451" cy="774855"/>
          </a:xfrm>
        </p:spPr>
        <p:txBody>
          <a:bodyPr/>
          <a:lstStyle/>
          <a:p>
            <a:pPr algn="ctr"/>
            <a:r>
              <a:rPr lang="it-IT" dirty="0" smtClean="0">
                <a:latin typeface="+mn-lt"/>
              </a:rPr>
              <a:t>FINALITA’</a:t>
            </a: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149" y="1364343"/>
            <a:ext cx="10363826" cy="5326741"/>
          </a:xfrm>
        </p:spPr>
        <p:txBody>
          <a:bodyPr>
            <a:normAutofit/>
          </a:bodyPr>
          <a:lstStyle/>
          <a:p>
            <a:pPr lvl="0"/>
            <a:r>
              <a:rPr lang="it-IT" sz="2600" dirty="0"/>
              <a:t>Stare bene a scuola con compagni ed </a:t>
            </a:r>
            <a:r>
              <a:rPr lang="it-IT" sz="2600" dirty="0" smtClean="0"/>
              <a:t>insegnanti;</a:t>
            </a:r>
            <a:endParaRPr lang="it-IT" sz="2600" dirty="0"/>
          </a:p>
          <a:p>
            <a:pPr lvl="0"/>
            <a:r>
              <a:rPr lang="it-IT" sz="2600" dirty="0"/>
              <a:t>Promuovere le relazioni fra pari all’interno della </a:t>
            </a:r>
            <a:r>
              <a:rPr lang="it-IT" sz="2600" dirty="0" smtClean="0"/>
              <a:t>scuola;</a:t>
            </a:r>
            <a:endParaRPr lang="it-IT" sz="2600" dirty="0"/>
          </a:p>
          <a:p>
            <a:pPr lvl="0"/>
            <a:r>
              <a:rPr lang="it-IT" sz="2600" dirty="0"/>
              <a:t>Favorire l’integrazione delle </a:t>
            </a:r>
            <a:r>
              <a:rPr lang="it-IT" sz="2600" dirty="0" smtClean="0"/>
              <a:t>diversità;</a:t>
            </a:r>
            <a:endParaRPr lang="it-IT" sz="2600" dirty="0"/>
          </a:p>
          <a:p>
            <a:pPr lvl="0"/>
            <a:r>
              <a:rPr lang="it-IT" sz="2600" dirty="0"/>
              <a:t>Conoscere modi di vita diversi dai </a:t>
            </a:r>
            <a:r>
              <a:rPr lang="it-IT" sz="2600" dirty="0" smtClean="0"/>
              <a:t>propri;</a:t>
            </a:r>
            <a:endParaRPr lang="it-IT" sz="2600" dirty="0"/>
          </a:p>
          <a:p>
            <a:pPr lvl="0"/>
            <a:r>
              <a:rPr lang="it-IT" sz="2600" dirty="0"/>
              <a:t>Saper accettare le diversità e riconoscerne i </a:t>
            </a:r>
            <a:r>
              <a:rPr lang="it-IT" sz="2600" dirty="0" smtClean="0"/>
              <a:t>diritti;</a:t>
            </a:r>
            <a:endParaRPr lang="it-IT" sz="2600" dirty="0"/>
          </a:p>
          <a:p>
            <a:pPr lvl="0"/>
            <a:r>
              <a:rPr lang="it-IT" sz="2600" dirty="0"/>
              <a:t>Rafforzare la propria identità individuale e di appartenenza non in contrapposizione ma in comunicazione con gli </a:t>
            </a:r>
            <a:r>
              <a:rPr lang="it-IT" sz="2600" dirty="0" smtClean="0"/>
              <a:t>altri.</a:t>
            </a:r>
            <a:endParaRPr lang="it-IT" sz="26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476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6346" y="428230"/>
            <a:ext cx="10364451" cy="921599"/>
          </a:xfrm>
        </p:spPr>
        <p:txBody>
          <a:bodyPr/>
          <a:lstStyle/>
          <a:p>
            <a:pPr algn="ctr"/>
            <a:r>
              <a:rPr lang="it-IT" dirty="0" smtClean="0"/>
              <a:t>OBIETTIVI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835197" y="1603492"/>
            <a:ext cx="10515600" cy="4351338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it-IT" sz="3500" dirty="0"/>
              <a:t>Migliorare le relazioni e l’efficacia del gruppo classe (gruppo di lavoro, non di amici).  </a:t>
            </a:r>
          </a:p>
          <a:p>
            <a:pPr lvl="0"/>
            <a:r>
              <a:rPr lang="it-IT" sz="3500" dirty="0"/>
              <a:t>Aumentare l’autoefficacia negli studenti (metodo di studio autovalutazione).   </a:t>
            </a:r>
            <a:endParaRPr lang="it-IT" sz="3500" dirty="0" smtClean="0"/>
          </a:p>
          <a:p>
            <a:r>
              <a:rPr lang="it-IT" sz="3500" dirty="0"/>
              <a:t>Migliorare l’autostima degli studenti attraverso workshop. </a:t>
            </a:r>
          </a:p>
          <a:p>
            <a:pPr lvl="0"/>
            <a:r>
              <a:rPr lang="it-IT" sz="3500" dirty="0" smtClean="0"/>
              <a:t>Costruire </a:t>
            </a:r>
            <a:r>
              <a:rPr lang="it-IT" sz="3500" dirty="0"/>
              <a:t>un metodo di didattica di tipo esperienziale laboratoriale attraverso il quale risulti più efficace la trasmissione e l’apprendimento dei </a:t>
            </a:r>
            <a:r>
              <a:rPr lang="it-IT" sz="3500" dirty="0" err="1"/>
              <a:t>saperi</a:t>
            </a:r>
            <a:r>
              <a:rPr lang="it-IT" sz="3500" dirty="0"/>
              <a:t>.</a:t>
            </a:r>
          </a:p>
          <a:p>
            <a:pPr lvl="0"/>
            <a:r>
              <a:rPr lang="it-IT" sz="3500" dirty="0"/>
              <a:t>Far conoscere ai docenti dell’Istituto modalità didattiche diverse da quelle tradizionali, come quella statunitense, basata su un approccio molto più esperienziale.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1013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590510" y="1010162"/>
            <a:ext cx="10515600" cy="5693784"/>
          </a:xfrm>
        </p:spPr>
        <p:txBody>
          <a:bodyPr>
            <a:noAutofit/>
          </a:bodyPr>
          <a:lstStyle/>
          <a:p>
            <a:pPr lvl="0"/>
            <a:r>
              <a:rPr lang="it-IT" sz="2200" dirty="0"/>
              <a:t>Produrre modelli di lezione basati sulla “</a:t>
            </a:r>
            <a:r>
              <a:rPr lang="it-IT" sz="2200" dirty="0" err="1"/>
              <a:t>active</a:t>
            </a:r>
            <a:r>
              <a:rPr lang="it-IT" sz="2200" dirty="0"/>
              <a:t> </a:t>
            </a:r>
            <a:r>
              <a:rPr lang="it-IT" sz="2200" dirty="0" err="1"/>
              <a:t>partecipation</a:t>
            </a:r>
            <a:r>
              <a:rPr lang="it-IT" sz="2200" dirty="0"/>
              <a:t>” e sulla didattica laboratoriale.</a:t>
            </a:r>
          </a:p>
          <a:p>
            <a:pPr lvl="0"/>
            <a:r>
              <a:rPr lang="it-IT" sz="2200" dirty="0"/>
              <a:t>Costruire una rete di collaborazione con le scuole del territorio e con licei di tipologia simile al nostro, soprattutto a livello regionale, per offrire allo studente modalità di apprendimento di metodi e contenuti il più efficace possibile.</a:t>
            </a:r>
          </a:p>
          <a:p>
            <a:pPr lvl="0"/>
            <a:r>
              <a:rPr lang="it-IT" sz="2200" dirty="0"/>
              <a:t>Migliorare le dinamiche relazionali, di gestione delle mozioni per prevenire comportamenti socialmente a rischio (bullismo</a:t>
            </a:r>
            <a:r>
              <a:rPr lang="it-IT" sz="2200" dirty="0" smtClean="0"/>
              <a:t>…).                                                                          </a:t>
            </a:r>
            <a:endParaRPr lang="it-IT" sz="2200" dirty="0"/>
          </a:p>
          <a:p>
            <a:pPr lvl="0"/>
            <a:r>
              <a:rPr lang="it-IT" sz="2200" dirty="0"/>
              <a:t>Supportare gli studenti in difficoltà con percorsi di </a:t>
            </a:r>
            <a:r>
              <a:rPr lang="it-IT" sz="2200" dirty="0" err="1"/>
              <a:t>counseling</a:t>
            </a:r>
            <a:r>
              <a:rPr lang="it-IT" sz="2200" dirty="0"/>
              <a:t>.                                                                                                                                                                                           </a:t>
            </a:r>
          </a:p>
          <a:p>
            <a:pPr lvl="0"/>
            <a:r>
              <a:rPr lang="it-IT" sz="2200" dirty="0"/>
              <a:t>Migliorare le strategie didattiche dei docenti.</a:t>
            </a:r>
          </a:p>
          <a:p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84131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76454"/>
          </a:xfrm>
        </p:spPr>
        <p:txBody>
          <a:bodyPr>
            <a:normAutofit fontScale="90000"/>
          </a:bodyPr>
          <a:lstStyle/>
          <a:p>
            <a:r>
              <a:rPr lang="it-IT" dirty="0"/>
              <a:t> </a:t>
            </a:r>
            <a:br>
              <a:rPr lang="it-IT" dirty="0"/>
            </a:br>
            <a:r>
              <a:rPr lang="it-IT" dirty="0">
                <a:latin typeface="+mn-lt"/>
              </a:rPr>
              <a:t>Attività scelte in relazione ai bisogni rilevati</a:t>
            </a:r>
            <a:br>
              <a:rPr lang="it-IT" dirty="0">
                <a:latin typeface="+mn-lt"/>
              </a:rPr>
            </a:br>
            <a:endParaRPr lang="it-IT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913774" y="1625600"/>
            <a:ext cx="10363826" cy="4165599"/>
          </a:xfrm>
        </p:spPr>
        <p:txBody>
          <a:bodyPr>
            <a:normAutofit fontScale="55000" lnSpcReduction="20000"/>
          </a:bodyPr>
          <a:lstStyle/>
          <a:p>
            <a:r>
              <a:rPr lang="it-IT" sz="4400" dirty="0" smtClean="0"/>
              <a:t>Orientamento</a:t>
            </a:r>
            <a:r>
              <a:rPr lang="it-IT" sz="4400" dirty="0"/>
              <a:t>;</a:t>
            </a:r>
            <a:endParaRPr lang="it-IT" sz="4400" dirty="0" smtClean="0"/>
          </a:p>
          <a:p>
            <a:r>
              <a:rPr lang="it-IT" sz="4400" dirty="0" smtClean="0"/>
              <a:t> </a:t>
            </a:r>
            <a:r>
              <a:rPr lang="it-IT" sz="4400" dirty="0" err="1" smtClean="0"/>
              <a:t>riorientamento</a:t>
            </a:r>
            <a:r>
              <a:rPr lang="it-IT" sz="4400" dirty="0"/>
              <a:t>;</a:t>
            </a:r>
            <a:endParaRPr lang="it-IT" sz="4400" dirty="0" smtClean="0"/>
          </a:p>
          <a:p>
            <a:r>
              <a:rPr lang="it-IT" sz="4400" dirty="0" err="1" smtClean="0"/>
              <a:t>rimotivazione</a:t>
            </a:r>
            <a:r>
              <a:rPr lang="it-IT" sz="4400" dirty="0" smtClean="0"/>
              <a:t> degli </a:t>
            </a:r>
            <a:r>
              <a:rPr lang="it-IT" sz="4400" dirty="0"/>
              <a:t>studenti </a:t>
            </a:r>
            <a:r>
              <a:rPr lang="it-IT" sz="4400" dirty="0" smtClean="0"/>
              <a:t>iscritti;</a:t>
            </a:r>
          </a:p>
          <a:p>
            <a:r>
              <a:rPr lang="it-IT" sz="4400" dirty="0" smtClean="0"/>
              <a:t>percorsi </a:t>
            </a:r>
            <a:r>
              <a:rPr lang="it-IT" sz="4400" dirty="0"/>
              <a:t>progettuali originali per lo sviluppo di competenze trasversali e attività finalizzate al benessere </a:t>
            </a:r>
            <a:r>
              <a:rPr lang="it-IT" sz="4400" dirty="0" err="1"/>
              <a:t>psico</a:t>
            </a:r>
            <a:r>
              <a:rPr lang="it-IT" sz="4400" dirty="0"/>
              <a:t>- fisico degli alunni. </a:t>
            </a:r>
            <a:endParaRPr lang="it-IT" sz="4400" dirty="0" smtClean="0"/>
          </a:p>
          <a:p>
            <a:pPr marL="0" indent="0">
              <a:buNone/>
            </a:pPr>
            <a:endParaRPr lang="it-IT" sz="4400" dirty="0" smtClean="0"/>
          </a:p>
          <a:p>
            <a:pPr marL="0" indent="0" algn="ctr">
              <a:buNone/>
            </a:pPr>
            <a:r>
              <a:rPr lang="it-IT" sz="4400" dirty="0" smtClean="0"/>
              <a:t>Tutto </a:t>
            </a:r>
            <a:r>
              <a:rPr lang="it-IT" sz="4400" dirty="0"/>
              <a:t>ciò contribuisce a far sì che mediamente gli studenti siano contenti della scelta fatta e si sentano accuditi.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06699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3"/>
          </p:nvPr>
        </p:nvSpPr>
        <p:spPr>
          <a:xfrm>
            <a:off x="597982" y="187091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200" dirty="0" smtClean="0"/>
              <a:t>I docenti cercheranno di ottenere progressi scolastici significativi, motivando e promuovendo l’apprendimento degli allievi, con interventi di </a:t>
            </a:r>
            <a:r>
              <a:rPr lang="it-IT" sz="3200" dirty="0" err="1" smtClean="0"/>
              <a:t>riorientamento</a:t>
            </a:r>
            <a:r>
              <a:rPr lang="it-IT" sz="3200" dirty="0" smtClean="0"/>
              <a:t>, di autostima, di didattica laboratoriale.</a:t>
            </a:r>
            <a:endParaRPr lang="it-IT" sz="3200" dirty="0"/>
          </a:p>
          <a:p>
            <a:endParaRPr lang="it-IT" sz="4400" dirty="0"/>
          </a:p>
        </p:txBody>
      </p:sp>
    </p:spTree>
    <p:extLst>
      <p:ext uri="{BB962C8B-B14F-4D97-AF65-F5344CB8AC3E}">
        <p14:creationId xmlns:p14="http://schemas.microsoft.com/office/powerpoint/2010/main" val="332427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ccia">
  <a:themeElements>
    <a:clrScheme name="Gocci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Goccia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occi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TM04033925[[fn=Goccia]]</Template>
  <TotalTime>224</TotalTime>
  <Words>1808</Words>
  <Application>Microsoft Office PowerPoint</Application>
  <PresentationFormat>Personalizzato</PresentationFormat>
  <Paragraphs>212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35</vt:i4>
      </vt:variant>
    </vt:vector>
  </HeadingPairs>
  <TitlesOfParts>
    <vt:vector size="36" baseType="lpstr">
      <vt:lpstr>Goccia</vt:lpstr>
      <vt:lpstr>Giulietta Breccia                                         Dirigente Scolastico Liceo inaldini Ancona                                               Coordinatrice Rete LES Regione Marche </vt:lpstr>
      <vt:lpstr>IV EDIZIONE SETTIMANA DELLE SCIENZE UMANE  E DELL’ECONOMIA 17-24 gennaio 2016 </vt:lpstr>
      <vt:lpstr>Presentazione standard di PowerPoint</vt:lpstr>
      <vt:lpstr>ORGANIZZAZIONE</vt:lpstr>
      <vt:lpstr>FINALITA’</vt:lpstr>
      <vt:lpstr>OBIETTIVI</vt:lpstr>
      <vt:lpstr>Presentazione standard di PowerPoint</vt:lpstr>
      <vt:lpstr>  Attività scelte in relazione ai bisogni rilevati </vt:lpstr>
      <vt:lpstr>Presentazione standard di PowerPoint</vt:lpstr>
      <vt:lpstr>RISULTATI ATTESI</vt:lpstr>
      <vt:lpstr>ORGANIZZAZIONE LABORATORIALE</vt:lpstr>
      <vt:lpstr>METODOLOGIE USATE</vt:lpstr>
      <vt:lpstr>STRUMENTI</vt:lpstr>
      <vt:lpstr>TEMPI E FASI DI ATTUAZIONE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REPORT</vt:lpstr>
      <vt:lpstr>I laboratori</vt:lpstr>
      <vt:lpstr>L’orientamento</vt:lpstr>
      <vt:lpstr>  ESEMPI  </vt:lpstr>
      <vt:lpstr>ARKEOLAB:  </vt:lpstr>
      <vt:lpstr>PSICOLAB</vt:lpstr>
      <vt:lpstr>NETLAB  </vt:lpstr>
      <vt:lpstr> PINLAB:  </vt:lpstr>
      <vt:lpstr>  F.I.S.LAB   </vt:lpstr>
      <vt:lpstr>   RIFLESSIONI SULL’USO CONSAPEVOLE DEL DENARO   </vt:lpstr>
      <vt:lpstr>   RIFLESSIONI SULL’USO CONSAPEVOLE DEL DENARO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IV EDIZIONE SETTIMANA DELLE SCIENZE UMANE  E DELL’ECONOMIA NEL MONDO dal 20 al 27 gennaio 2015</dc:title>
  <dc:creator>LoriSara</dc:creator>
  <cp:lastModifiedBy>COLL_DIRIGENTE</cp:lastModifiedBy>
  <cp:revision>46</cp:revision>
  <dcterms:created xsi:type="dcterms:W3CDTF">2015-10-17T12:38:39Z</dcterms:created>
  <dcterms:modified xsi:type="dcterms:W3CDTF">2015-11-20T10:06:43Z</dcterms:modified>
</cp:coreProperties>
</file>