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32"/>
  </p:notesMasterIdLst>
  <p:sldIdLst>
    <p:sldId id="256" r:id="rId2"/>
    <p:sldId id="299" r:id="rId3"/>
    <p:sldId id="305" r:id="rId4"/>
    <p:sldId id="300" r:id="rId5"/>
    <p:sldId id="303" r:id="rId6"/>
    <p:sldId id="301" r:id="rId7"/>
    <p:sldId id="302" r:id="rId8"/>
    <p:sldId id="257" r:id="rId9"/>
    <p:sldId id="258" r:id="rId10"/>
    <p:sldId id="281" r:id="rId11"/>
    <p:sldId id="283" r:id="rId12"/>
    <p:sldId id="284" r:id="rId13"/>
    <p:sldId id="285" r:id="rId14"/>
    <p:sldId id="266" r:id="rId15"/>
    <p:sldId id="259" r:id="rId16"/>
    <p:sldId id="260" r:id="rId17"/>
    <p:sldId id="261" r:id="rId18"/>
    <p:sldId id="306" r:id="rId19"/>
    <p:sldId id="265" r:id="rId20"/>
    <p:sldId id="268" r:id="rId21"/>
    <p:sldId id="286" r:id="rId22"/>
    <p:sldId id="287" r:id="rId23"/>
    <p:sldId id="288" r:id="rId24"/>
    <p:sldId id="289" r:id="rId25"/>
    <p:sldId id="290" r:id="rId26"/>
    <p:sldId id="307" r:id="rId27"/>
    <p:sldId id="291" r:id="rId28"/>
    <p:sldId id="292" r:id="rId29"/>
    <p:sldId id="296" r:id="rId30"/>
    <p:sldId id="297" r:id="rId3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33CCFF"/>
    <a:srgbClr val="FFFFC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8921" autoAdjust="0"/>
  </p:normalViewPr>
  <p:slideViewPr>
    <p:cSldViewPr>
      <p:cViewPr>
        <p:scale>
          <a:sx n="103" d="100"/>
          <a:sy n="103" d="100"/>
        </p:scale>
        <p:origin x="-20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07F51F-6073-47D1-A85D-5B67E8EA2C5E}" type="doc">
      <dgm:prSet loTypeId="urn:microsoft.com/office/officeart/2011/layout/Picture Fram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E4D39FEF-187A-42B7-B931-31DA2EBB9A3E}">
      <dgm:prSet phldrT="[Testo]"/>
      <dgm:spPr/>
      <dgm:t>
        <a:bodyPr/>
        <a:lstStyle/>
        <a:p>
          <a:pPr algn="ctr"/>
          <a:r>
            <a:rPr lang="it-IT" i="1" dirty="0" smtClean="0">
              <a:solidFill>
                <a:srgbClr val="002060"/>
              </a:solidFill>
            </a:rPr>
            <a:t>Autoascolto</a:t>
          </a:r>
          <a:endParaRPr lang="it-IT" i="1" dirty="0">
            <a:solidFill>
              <a:srgbClr val="002060"/>
            </a:solidFill>
          </a:endParaRPr>
        </a:p>
      </dgm:t>
    </dgm:pt>
    <dgm:pt modelId="{F8C48DA1-2AF8-43B8-9EB8-831CAE67A6F3}" type="parTrans" cxnId="{F810F3E1-316A-4E7C-81C9-690536BB04C2}">
      <dgm:prSet/>
      <dgm:spPr/>
      <dgm:t>
        <a:bodyPr/>
        <a:lstStyle/>
        <a:p>
          <a:endParaRPr lang="it-IT"/>
        </a:p>
      </dgm:t>
    </dgm:pt>
    <dgm:pt modelId="{5BBE0229-64C1-47D1-992D-245AEDF3F78B}" type="sibTrans" cxnId="{F810F3E1-316A-4E7C-81C9-690536BB04C2}">
      <dgm:prSet/>
      <dgm:spPr/>
      <dgm:t>
        <a:bodyPr/>
        <a:lstStyle/>
        <a:p>
          <a:endParaRPr lang="it-IT"/>
        </a:p>
      </dgm:t>
    </dgm:pt>
    <dgm:pt modelId="{ABB0A8D3-D47A-45FF-9133-6A09510D6B18}">
      <dgm:prSet phldrT="[Testo]"/>
      <dgm:spPr/>
      <dgm:t>
        <a:bodyPr/>
        <a:lstStyle/>
        <a:p>
          <a:pPr algn="ctr"/>
          <a:r>
            <a:rPr lang="it-IT" i="1" dirty="0" smtClean="0">
              <a:solidFill>
                <a:srgbClr val="002060"/>
              </a:solidFill>
            </a:rPr>
            <a:t>Esperienza</a:t>
          </a:r>
          <a:endParaRPr lang="it-IT" i="1" dirty="0">
            <a:solidFill>
              <a:srgbClr val="002060"/>
            </a:solidFill>
          </a:endParaRPr>
        </a:p>
      </dgm:t>
    </dgm:pt>
    <dgm:pt modelId="{6993D3A5-2945-424E-8DE2-C21B5143C253}" type="parTrans" cxnId="{B728076C-CFD6-44F9-8E54-5BB897E055F1}">
      <dgm:prSet/>
      <dgm:spPr/>
      <dgm:t>
        <a:bodyPr/>
        <a:lstStyle/>
        <a:p>
          <a:endParaRPr lang="it-IT"/>
        </a:p>
      </dgm:t>
    </dgm:pt>
    <dgm:pt modelId="{218B444A-761E-4F06-A5FD-B8A7F02DC0F3}" type="sibTrans" cxnId="{B728076C-CFD6-44F9-8E54-5BB897E055F1}">
      <dgm:prSet/>
      <dgm:spPr/>
      <dgm:t>
        <a:bodyPr/>
        <a:lstStyle/>
        <a:p>
          <a:endParaRPr lang="it-IT"/>
        </a:p>
      </dgm:t>
    </dgm:pt>
    <dgm:pt modelId="{B54D7BF8-38D3-4371-A327-95743AD9CAE6}">
      <dgm:prSet phldrT="[Testo]"/>
      <dgm:spPr/>
      <dgm:t>
        <a:bodyPr/>
        <a:lstStyle/>
        <a:p>
          <a:pPr algn="ctr"/>
          <a:r>
            <a:rPr lang="it-IT" i="1" dirty="0" smtClean="0">
              <a:solidFill>
                <a:srgbClr val="002060"/>
              </a:solidFill>
            </a:rPr>
            <a:t>Confronto con gli altri</a:t>
          </a:r>
          <a:endParaRPr lang="it-IT" i="1" dirty="0">
            <a:solidFill>
              <a:srgbClr val="002060"/>
            </a:solidFill>
          </a:endParaRPr>
        </a:p>
      </dgm:t>
    </dgm:pt>
    <dgm:pt modelId="{A42317EA-D4C2-4E38-9FF3-E6A7B14BBC63}" type="parTrans" cxnId="{D2545A40-3216-46E4-9E43-797C01F461E4}">
      <dgm:prSet/>
      <dgm:spPr/>
      <dgm:t>
        <a:bodyPr/>
        <a:lstStyle/>
        <a:p>
          <a:endParaRPr lang="it-IT"/>
        </a:p>
      </dgm:t>
    </dgm:pt>
    <dgm:pt modelId="{6229E4D2-C576-4C06-AEED-70436166EC39}" type="sibTrans" cxnId="{D2545A40-3216-46E4-9E43-797C01F461E4}">
      <dgm:prSet/>
      <dgm:spPr/>
      <dgm:t>
        <a:bodyPr/>
        <a:lstStyle/>
        <a:p>
          <a:endParaRPr lang="it-IT"/>
        </a:p>
      </dgm:t>
    </dgm:pt>
    <dgm:pt modelId="{AC552959-8167-4CF9-B228-D7A4C5EA55EC}" type="pres">
      <dgm:prSet presAssocID="{3E07F51F-6073-47D1-A85D-5B67E8EA2C5E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it-IT"/>
        </a:p>
      </dgm:t>
    </dgm:pt>
    <dgm:pt modelId="{11FDE113-5F4C-40A1-9FD4-5A6D7B31D82F}" type="pres">
      <dgm:prSet presAssocID="{E4D39FEF-187A-42B7-B931-31DA2EBB9A3E}" presName="composite" presStyleCnt="0"/>
      <dgm:spPr/>
    </dgm:pt>
    <dgm:pt modelId="{E7C59553-D5B8-4AB5-8A86-FD1BDCAD946A}" type="pres">
      <dgm:prSet presAssocID="{E4D39FEF-187A-42B7-B931-31DA2EBB9A3E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8803700-339B-4D20-979B-8FF6466F322C}" type="pres">
      <dgm:prSet presAssocID="{E4D39FEF-187A-42B7-B931-31DA2EBB9A3E}" presName="Accent1" presStyleLbl="parChTrans1D1" presStyleIdx="0" presStyleCnt="3"/>
      <dgm:spPr/>
    </dgm:pt>
    <dgm:pt modelId="{E2F7E6AC-B98D-447E-8175-BA4CB1B4868E}" type="pres">
      <dgm:prSet presAssocID="{E4D39FEF-187A-42B7-B931-31DA2EBB9A3E}" presName="Image" presStyleLbl="align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91E124E0-55A8-4888-A9FA-67C75E360682}" type="pres">
      <dgm:prSet presAssocID="{5BBE0229-64C1-47D1-992D-245AEDF3F78B}" presName="sibTrans" presStyleCnt="0"/>
      <dgm:spPr/>
    </dgm:pt>
    <dgm:pt modelId="{1BE95598-BD12-4B8A-AEB6-FEAB28CD1A67}" type="pres">
      <dgm:prSet presAssocID="{ABB0A8D3-D47A-45FF-9133-6A09510D6B18}" presName="composite" presStyleCnt="0"/>
      <dgm:spPr/>
    </dgm:pt>
    <dgm:pt modelId="{6A7106D0-4DF5-43EC-BCEF-FDC004E33868}" type="pres">
      <dgm:prSet presAssocID="{ABB0A8D3-D47A-45FF-9133-6A09510D6B18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FE7CFDD-F88C-49FD-8EF8-ED60D3DB878B}" type="pres">
      <dgm:prSet presAssocID="{ABB0A8D3-D47A-45FF-9133-6A09510D6B18}" presName="Accent1" presStyleLbl="parChTrans1D1" presStyleIdx="1" presStyleCnt="3"/>
      <dgm:spPr/>
    </dgm:pt>
    <dgm:pt modelId="{E0590252-83A2-466D-A1C2-C7693A2EC7B3}" type="pres">
      <dgm:prSet presAssocID="{ABB0A8D3-D47A-45FF-9133-6A09510D6B18}" presName="Image" presStyleLbl="align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4B397B86-C047-4904-9AF6-CD7AFD6EE95F}" type="pres">
      <dgm:prSet presAssocID="{218B444A-761E-4F06-A5FD-B8A7F02DC0F3}" presName="sibTrans" presStyleCnt="0"/>
      <dgm:spPr/>
    </dgm:pt>
    <dgm:pt modelId="{1E1E01CD-8A5B-4E9A-B4D1-F1BD0DE598C7}" type="pres">
      <dgm:prSet presAssocID="{B54D7BF8-38D3-4371-A327-95743AD9CAE6}" presName="composite" presStyleCnt="0"/>
      <dgm:spPr/>
    </dgm:pt>
    <dgm:pt modelId="{2CD8B570-4F48-49C8-A279-64F16848B6CD}" type="pres">
      <dgm:prSet presAssocID="{B54D7BF8-38D3-4371-A327-95743AD9CAE6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FD3D9C2-497E-4E28-8A5A-3C285EE4977C}" type="pres">
      <dgm:prSet presAssocID="{B54D7BF8-38D3-4371-A327-95743AD9CAE6}" presName="Accent1" presStyleLbl="parChTrans1D1" presStyleIdx="2" presStyleCnt="3"/>
      <dgm:spPr/>
    </dgm:pt>
    <dgm:pt modelId="{6B431405-51FD-46C5-8622-6FC84EE2A0A5}" type="pres">
      <dgm:prSet presAssocID="{B54D7BF8-38D3-4371-A327-95743AD9CAE6}" presName="Image" presStyleLbl="align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</dgm:pt>
  </dgm:ptLst>
  <dgm:cxnLst>
    <dgm:cxn modelId="{945EBC17-57C9-4DCE-A287-E1C672D83CD8}" type="presOf" srcId="{ABB0A8D3-D47A-45FF-9133-6A09510D6B18}" destId="{6A7106D0-4DF5-43EC-BCEF-FDC004E33868}" srcOrd="0" destOrd="0" presId="urn:microsoft.com/office/officeart/2011/layout/Picture Frame"/>
    <dgm:cxn modelId="{73415BF1-4E4D-4DE3-8CA1-F27514FB51B3}" type="presOf" srcId="{E4D39FEF-187A-42B7-B931-31DA2EBB9A3E}" destId="{E7C59553-D5B8-4AB5-8A86-FD1BDCAD946A}" srcOrd="0" destOrd="0" presId="urn:microsoft.com/office/officeart/2011/layout/Picture Frame"/>
    <dgm:cxn modelId="{D2545A40-3216-46E4-9E43-797C01F461E4}" srcId="{3E07F51F-6073-47D1-A85D-5B67E8EA2C5E}" destId="{B54D7BF8-38D3-4371-A327-95743AD9CAE6}" srcOrd="2" destOrd="0" parTransId="{A42317EA-D4C2-4E38-9FF3-E6A7B14BBC63}" sibTransId="{6229E4D2-C576-4C06-AEED-70436166EC39}"/>
    <dgm:cxn modelId="{202278C4-B746-40C5-86F5-312D1E125746}" type="presOf" srcId="{B54D7BF8-38D3-4371-A327-95743AD9CAE6}" destId="{2CD8B570-4F48-49C8-A279-64F16848B6CD}" srcOrd="0" destOrd="0" presId="urn:microsoft.com/office/officeart/2011/layout/Picture Frame"/>
    <dgm:cxn modelId="{F810F3E1-316A-4E7C-81C9-690536BB04C2}" srcId="{3E07F51F-6073-47D1-A85D-5B67E8EA2C5E}" destId="{E4D39FEF-187A-42B7-B931-31DA2EBB9A3E}" srcOrd="0" destOrd="0" parTransId="{F8C48DA1-2AF8-43B8-9EB8-831CAE67A6F3}" sibTransId="{5BBE0229-64C1-47D1-992D-245AEDF3F78B}"/>
    <dgm:cxn modelId="{97DE20CD-BC54-45D5-8B81-6DE498B6821E}" type="presOf" srcId="{3E07F51F-6073-47D1-A85D-5B67E8EA2C5E}" destId="{AC552959-8167-4CF9-B228-D7A4C5EA55EC}" srcOrd="0" destOrd="0" presId="urn:microsoft.com/office/officeart/2011/layout/Picture Frame"/>
    <dgm:cxn modelId="{B728076C-CFD6-44F9-8E54-5BB897E055F1}" srcId="{3E07F51F-6073-47D1-A85D-5B67E8EA2C5E}" destId="{ABB0A8D3-D47A-45FF-9133-6A09510D6B18}" srcOrd="1" destOrd="0" parTransId="{6993D3A5-2945-424E-8DE2-C21B5143C253}" sibTransId="{218B444A-761E-4F06-A5FD-B8A7F02DC0F3}"/>
    <dgm:cxn modelId="{46F8A8A1-956B-47AE-BEC0-806544439FD3}" type="presParOf" srcId="{AC552959-8167-4CF9-B228-D7A4C5EA55EC}" destId="{11FDE113-5F4C-40A1-9FD4-5A6D7B31D82F}" srcOrd="0" destOrd="0" presId="urn:microsoft.com/office/officeart/2011/layout/Picture Frame"/>
    <dgm:cxn modelId="{B136FC4C-6DAA-44E5-A06F-46DE8AE42619}" type="presParOf" srcId="{11FDE113-5F4C-40A1-9FD4-5A6D7B31D82F}" destId="{E7C59553-D5B8-4AB5-8A86-FD1BDCAD946A}" srcOrd="0" destOrd="0" presId="urn:microsoft.com/office/officeart/2011/layout/Picture Frame"/>
    <dgm:cxn modelId="{28F6B026-CF46-4953-BD0E-1D3261A0B8FC}" type="presParOf" srcId="{11FDE113-5F4C-40A1-9FD4-5A6D7B31D82F}" destId="{98803700-339B-4D20-979B-8FF6466F322C}" srcOrd="1" destOrd="0" presId="urn:microsoft.com/office/officeart/2011/layout/Picture Frame"/>
    <dgm:cxn modelId="{7AA09615-EB84-437F-9B03-C8A59317BDC2}" type="presParOf" srcId="{11FDE113-5F4C-40A1-9FD4-5A6D7B31D82F}" destId="{E2F7E6AC-B98D-447E-8175-BA4CB1B4868E}" srcOrd="2" destOrd="0" presId="urn:microsoft.com/office/officeart/2011/layout/Picture Frame"/>
    <dgm:cxn modelId="{CEAAD7F6-8140-4010-B4B8-E9EDFE45321B}" type="presParOf" srcId="{AC552959-8167-4CF9-B228-D7A4C5EA55EC}" destId="{91E124E0-55A8-4888-A9FA-67C75E360682}" srcOrd="1" destOrd="0" presId="urn:microsoft.com/office/officeart/2011/layout/Picture Frame"/>
    <dgm:cxn modelId="{32B7F3E8-CCFE-48F9-B6C2-9FA9E0756C31}" type="presParOf" srcId="{AC552959-8167-4CF9-B228-D7A4C5EA55EC}" destId="{1BE95598-BD12-4B8A-AEB6-FEAB28CD1A67}" srcOrd="2" destOrd="0" presId="urn:microsoft.com/office/officeart/2011/layout/Picture Frame"/>
    <dgm:cxn modelId="{DA53EA87-A7F3-41C1-AE25-733D2F8C1C34}" type="presParOf" srcId="{1BE95598-BD12-4B8A-AEB6-FEAB28CD1A67}" destId="{6A7106D0-4DF5-43EC-BCEF-FDC004E33868}" srcOrd="0" destOrd="0" presId="urn:microsoft.com/office/officeart/2011/layout/Picture Frame"/>
    <dgm:cxn modelId="{4328A4FC-BDB1-4D26-B626-EB15A62034D6}" type="presParOf" srcId="{1BE95598-BD12-4B8A-AEB6-FEAB28CD1A67}" destId="{3FE7CFDD-F88C-49FD-8EF8-ED60D3DB878B}" srcOrd="1" destOrd="0" presId="urn:microsoft.com/office/officeart/2011/layout/Picture Frame"/>
    <dgm:cxn modelId="{547B7D7C-6A1D-4B6A-97F5-6E42E6E67A4E}" type="presParOf" srcId="{1BE95598-BD12-4B8A-AEB6-FEAB28CD1A67}" destId="{E0590252-83A2-466D-A1C2-C7693A2EC7B3}" srcOrd="2" destOrd="0" presId="urn:microsoft.com/office/officeart/2011/layout/Picture Frame"/>
    <dgm:cxn modelId="{576CBFEF-EBFE-4159-88BF-D8725083D7C6}" type="presParOf" srcId="{AC552959-8167-4CF9-B228-D7A4C5EA55EC}" destId="{4B397B86-C047-4904-9AF6-CD7AFD6EE95F}" srcOrd="3" destOrd="0" presId="urn:microsoft.com/office/officeart/2011/layout/Picture Frame"/>
    <dgm:cxn modelId="{BA213D2C-CB06-4278-808D-EAB88250EE7B}" type="presParOf" srcId="{AC552959-8167-4CF9-B228-D7A4C5EA55EC}" destId="{1E1E01CD-8A5B-4E9A-B4D1-F1BD0DE598C7}" srcOrd="4" destOrd="0" presId="urn:microsoft.com/office/officeart/2011/layout/Picture Frame"/>
    <dgm:cxn modelId="{9D5205C6-2308-4E48-8E5B-B1438DEB8C6C}" type="presParOf" srcId="{1E1E01CD-8A5B-4E9A-B4D1-F1BD0DE598C7}" destId="{2CD8B570-4F48-49C8-A279-64F16848B6CD}" srcOrd="0" destOrd="0" presId="urn:microsoft.com/office/officeart/2011/layout/Picture Frame"/>
    <dgm:cxn modelId="{C813EA31-08E8-4369-ABF1-9422BAF9FEBE}" type="presParOf" srcId="{1E1E01CD-8A5B-4E9A-B4D1-F1BD0DE598C7}" destId="{9FD3D9C2-497E-4E28-8A5A-3C285EE4977C}" srcOrd="1" destOrd="0" presId="urn:microsoft.com/office/officeart/2011/layout/Picture Frame"/>
    <dgm:cxn modelId="{B162BE84-86EA-4673-B59D-BBE7CFFA7793}" type="presParOf" srcId="{1E1E01CD-8A5B-4E9A-B4D1-F1BD0DE598C7}" destId="{6B431405-51FD-46C5-8622-6FC84EE2A0A5}" srcOrd="2" destOrd="0" presId="urn:microsoft.com/office/officeart/2011/layout/Picture Fram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Picture Frame">
  <dgm:title val="Cornice d'immagine"/>
  <dgm:desc val="Mostra immagini e il testo di livello 1 corrispondente, entrambi visualizzati in una cornice scostata. Particolarmente adatto solo a testo di livello 1."/>
  <dgm:catLst>
    <dgm:cat type="picture" pri="6500"/>
    <dgm:cat type="officeonline" pri="10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4927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Text" refType="w" fact="0"/>
              <dgm:constr type="t" for="ch" forName="ParentText" refType="h" fact="0.85"/>
              <dgm:constr type="w" for="ch" forName="ParentText" refType="w" fact="0.926"/>
              <dgm:constr type="h" for="ch" forName="ParentText" refType="h" fact="0.1463"/>
              <dgm:constr type="l" for="ch" forName="Accent1" refType="w" fact="0"/>
              <dgm:constr type="t" for="ch" forName="Accent1" refType="h" fact="0.1104"/>
              <dgm:constr type="w" for="ch" forName="Accent1" refType="w" fact="0.9276"/>
              <dgm:constr type="h" for="ch" forName="Accent1" refType="h" fact="0.8896"/>
              <dgm:constr type="l" for="ch" forName="Image" refType="w" fact="0.0721"/>
              <dgm:constr type="t" for="ch" forName="Image" refType="h" fact="0"/>
              <dgm:constr type="w" for="ch" forName="Image" refType="w" fact="0.9279"/>
              <dgm:constr type="h" for="ch" forName="Image" refType="h" fact="0.855"/>
            </dgm:constrLst>
          </dgm:if>
          <dgm:else name="Name6">
            <dgm:constrLst>
              <dgm:constr type="l" for="ch" forName="ParentText" refType="w" fact="0.0837"/>
              <dgm:constr type="t" for="ch" forName="ParentText" refType="h" fact="0.84"/>
              <dgm:constr type="w" for="ch" forName="ParentText" refType="w" fact="0.9163"/>
              <dgm:constr type="h" for="ch" forName="ParentText" refType="h" fact="0.1463"/>
              <dgm:constr type="l" for="ch" forName="Accent1" refType="w" fact="0.0724"/>
              <dgm:constr type="t" for="ch" forName="Accent1" refType="h" fact="0.1104"/>
              <dgm:constr type="w" for="ch" forName="Accent1" refType="w" fact="0.9276"/>
              <dgm:constr type="h" for="ch" forName="Accent1" refType="h" fact="0.8896"/>
              <dgm:constr type="l" for="ch" forName="Image" refType="w" fact="0"/>
              <dgm:constr type="t" for="ch" forName="Image" refType="h" fact="0"/>
              <dgm:constr type="w" for="ch" forName="Image" refType="w" fact="0.9279"/>
              <dgm:constr type="h" for="ch" forName="Image" refType="h" fact="0.855"/>
            </dgm:constrLst>
          </dgm:else>
        </dgm:choos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l"/>
            <dgm:param type="txAnchorVert" val="b"/>
            <dgm:param type="txAnchorVertCh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Accent1" styleLbl="parChTrans1D1">
          <dgm:alg type="sp"/>
          <dgm:shape xmlns:r="http://schemas.openxmlformats.org/officeDocument/2006/relationships" type="rect" r:blip="" zOrderOff="10">
            <dgm:adjLst/>
          </dgm:shape>
          <dgm:presOf/>
        </dgm:layoutNode>
        <dgm:layoutNode name="Image" styleLbl="alignImgPlace1">
          <dgm:alg type="sp"/>
          <dgm:shape xmlns:r="http://schemas.openxmlformats.org/officeDocument/2006/relationships" type="rect" r:blip="" zOrderOff="-15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649A9-B46C-48AF-8645-DE14C947C163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E1E0A9-9E27-453D-B4FC-905DCE21300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978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1E0A9-9E27-453D-B4FC-905DCE213004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3046C-5A88-47D9-9CAA-F77B8BADD30A}" type="slidenum">
              <a:rPr lang="it-IT" smtClean="0"/>
              <a:pPr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93126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3046C-5A88-47D9-9CAA-F77B8BADD30A}" type="slidenum">
              <a:rPr lang="it-IT" smtClean="0"/>
              <a:pPr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1879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3046C-5A88-47D9-9CAA-F77B8BADD30A}" type="slidenum">
              <a:rPr lang="it-IT" smtClean="0"/>
              <a:pPr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04911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3046C-5A88-47D9-9CAA-F77B8BADD30A}" type="slidenum">
              <a:rPr lang="it-IT" smtClean="0"/>
              <a:pPr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0592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L’autoascolto è il primo passo per comprendere quali sono le vostre attitudini</a:t>
            </a:r>
            <a:r>
              <a:rPr lang="it-IT" baseline="0" dirty="0" smtClean="0"/>
              <a:t> e capire come queste possano «riversarsi» nel mercato del lavoro (es. ok l’autoascolto ma sempre con un occhio al mercato del lavoro; vanno bilanciati sogni e realtà)</a:t>
            </a:r>
          </a:p>
          <a:p>
            <a:r>
              <a:rPr lang="it-IT" baseline="0" dirty="0" smtClean="0"/>
              <a:t>L’esperienza sarà quella che farete durante gli studi, viaggiando all’estero e iniziando con gli stage durante il periodo universitario.</a:t>
            </a:r>
          </a:p>
          <a:p>
            <a:r>
              <a:rPr lang="it-IT" dirty="0" smtClean="0"/>
              <a:t>Il confronto con gli altri vi aiuterà a capire se i</a:t>
            </a:r>
            <a:r>
              <a:rPr lang="it-IT" baseline="0" dirty="0" smtClean="0"/>
              <a:t> vostri sogni potranno realizzarsi e riuscirete ad intraprendere la strada più in linea con le vostre aspettative.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3046C-5A88-47D9-9CAA-F77B8BADD30A}" type="slidenum">
              <a:rPr lang="it-IT" smtClean="0"/>
              <a:pPr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2025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1E0A9-9E27-453D-B4FC-905DCE213004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1E0A9-9E27-453D-B4FC-905DCE213004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1E0A9-9E27-453D-B4FC-905DCE213004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1E0A9-9E27-453D-B4FC-905DCE213004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1E0A9-9E27-453D-B4FC-905DCE213004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E1E0A9-9E27-453D-B4FC-905DCE213004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3046C-5A88-47D9-9CAA-F77B8BADD30A}" type="slidenum">
              <a:rPr lang="it-IT" smtClean="0"/>
              <a:pPr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53904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baseline="0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3046C-5A88-47D9-9CAA-F77B8BADD30A}" type="slidenum">
              <a:rPr lang="it-IT" smtClean="0"/>
              <a:pPr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7848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arrotondato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ttangolo arrotondato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olo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0" name="Sottotitolo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0D2849-A9C1-4235-BDC9-72AEE4641A94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A7ECCA-99A0-4B0A-B3E8-410E200F404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0D2849-A9C1-4235-BDC9-72AEE4641A94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A7ECCA-99A0-4B0A-B3E8-410E200F404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0D2849-A9C1-4235-BDC9-72AEE4641A94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A7ECCA-99A0-4B0A-B3E8-410E200F404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 userDrawn="1"/>
        </p:nvSpPr>
        <p:spPr>
          <a:xfrm>
            <a:off x="1084830" y="1012826"/>
            <a:ext cx="18473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it-IT" smtClean="0">
              <a:solidFill>
                <a:srgbClr val="626464"/>
              </a:solidFill>
            </a:endParaRPr>
          </a:p>
        </p:txBody>
      </p:sp>
      <p:sp>
        <p:nvSpPr>
          <p:cNvPr id="8" name="Rettangolo arrotondato 7"/>
          <p:cNvSpPr/>
          <p:nvPr userDrawn="1"/>
        </p:nvSpPr>
        <p:spPr>
          <a:xfrm>
            <a:off x="-459146" y="641351"/>
            <a:ext cx="812455" cy="593725"/>
          </a:xfrm>
          <a:prstGeom prst="roundRect">
            <a:avLst>
              <a:gd name="adj" fmla="val 17666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24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036" y="1905001"/>
            <a:ext cx="8218705" cy="3133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dirty="0" smtClean="0"/>
              <a:t>Click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  <a:p>
            <a:pPr lvl="1"/>
            <a:r>
              <a:rPr lang="it-IT" dirty="0" err="1" smtClean="0"/>
              <a:t>Second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err="1" smtClean="0"/>
              <a:t>Third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/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>
          <a:xfrm>
            <a:off x="457589" y="546101"/>
            <a:ext cx="8228822" cy="431715"/>
          </a:xfrm>
        </p:spPr>
        <p:txBody>
          <a:bodyPr/>
          <a:lstStyle/>
          <a:p>
            <a:r>
              <a:rPr lang="it-IT" dirty="0" smtClean="0"/>
              <a:t>Fare clic per modificare stile</a:t>
            </a:r>
            <a:endParaRPr lang="it-IT" dirty="0"/>
          </a:p>
        </p:txBody>
      </p:sp>
      <p:sp>
        <p:nvSpPr>
          <p:cNvPr id="7" name="Sottotitolo 2"/>
          <p:cNvSpPr>
            <a:spLocks noGrp="1"/>
          </p:cNvSpPr>
          <p:nvPr>
            <p:ph type="subTitle" idx="10"/>
          </p:nvPr>
        </p:nvSpPr>
        <p:spPr>
          <a:xfrm>
            <a:off x="454623" y="917748"/>
            <a:ext cx="7804898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="0" cap="all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dirty="0" smtClean="0"/>
              <a:t>Fare clic per modificare lo stile del sottotitolo dello schema</a:t>
            </a:r>
            <a:endParaRPr lang="it-IT" dirty="0"/>
          </a:p>
        </p:txBody>
      </p:sp>
      <p:sp>
        <p:nvSpPr>
          <p:cNvPr id="9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2163968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arrotondato 6"/>
          <p:cNvSpPr/>
          <p:nvPr userDrawn="1"/>
        </p:nvSpPr>
        <p:spPr>
          <a:xfrm>
            <a:off x="-459146" y="641351"/>
            <a:ext cx="812455" cy="593725"/>
          </a:xfrm>
          <a:prstGeom prst="roundRect">
            <a:avLst>
              <a:gd name="adj" fmla="val 17666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7192" y="1752601"/>
            <a:ext cx="4093251" cy="313372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9646" y="1758951"/>
            <a:ext cx="4055247" cy="313372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 smtClean="0"/>
              <a:t>Click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  <a:p>
            <a:pPr lvl="1"/>
            <a:r>
              <a:rPr lang="it-IT" dirty="0" err="1" smtClean="0"/>
              <a:t>Second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err="1" smtClean="0"/>
              <a:t>Third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/>
          </a:p>
        </p:txBody>
      </p:sp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6" name="Sottotitolo 2"/>
          <p:cNvSpPr>
            <a:spLocks noGrp="1"/>
          </p:cNvSpPr>
          <p:nvPr>
            <p:ph type="subTitle" idx="10"/>
          </p:nvPr>
        </p:nvSpPr>
        <p:spPr>
          <a:xfrm>
            <a:off x="454623" y="917748"/>
            <a:ext cx="7866274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="0" cap="all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dirty="0" smtClean="0"/>
              <a:t>Fare clic per modificare lo stile del sottotitolo dello schema</a:t>
            </a:r>
            <a:endParaRPr lang="it-IT" dirty="0"/>
          </a:p>
        </p:txBody>
      </p:sp>
      <p:sp>
        <p:nvSpPr>
          <p:cNvPr id="8" name="Segnaposto piè di pagina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4273380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arrotondato 8"/>
          <p:cNvSpPr/>
          <p:nvPr userDrawn="1"/>
        </p:nvSpPr>
        <p:spPr>
          <a:xfrm>
            <a:off x="-459146" y="641351"/>
            <a:ext cx="812455" cy="593725"/>
          </a:xfrm>
          <a:prstGeom prst="roundRect">
            <a:avLst>
              <a:gd name="adj" fmla="val 17666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 sz="240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589" y="1535113"/>
            <a:ext cx="404048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0" cap="all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dirty="0" smtClean="0"/>
              <a:t>Click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589" y="2174875"/>
            <a:ext cx="4040480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dirty="0" smtClean="0"/>
              <a:t>Click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  <a:p>
            <a:pPr lvl="1"/>
            <a:r>
              <a:rPr lang="it-IT" dirty="0" err="1" smtClean="0"/>
              <a:t>Second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err="1" smtClean="0"/>
              <a:t>Third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374" y="1535113"/>
            <a:ext cx="404203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0" cap="all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dirty="0" smtClean="0"/>
              <a:t>Click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4374" y="2174875"/>
            <a:ext cx="4042037" cy="3951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dirty="0" smtClean="0"/>
              <a:t>Click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edit</a:t>
            </a:r>
            <a:r>
              <a:rPr lang="it-IT" dirty="0" smtClean="0"/>
              <a:t> Master text </a:t>
            </a:r>
            <a:r>
              <a:rPr lang="it-IT" dirty="0" err="1" smtClean="0"/>
              <a:t>styles</a:t>
            </a:r>
            <a:endParaRPr lang="it-IT" dirty="0" smtClean="0"/>
          </a:p>
          <a:p>
            <a:pPr lvl="1"/>
            <a:r>
              <a:rPr lang="it-IT" dirty="0" err="1" smtClean="0"/>
              <a:t>Second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2"/>
            <a:r>
              <a:rPr lang="it-IT" dirty="0" err="1" smtClean="0"/>
              <a:t>Third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3"/>
            <a:r>
              <a:rPr lang="it-IT" dirty="0" err="1" smtClean="0"/>
              <a:t>Fourth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 smtClean="0"/>
          </a:p>
          <a:p>
            <a:pPr lvl="4"/>
            <a:r>
              <a:rPr lang="it-IT" dirty="0" err="1" smtClean="0"/>
              <a:t>Fifth</a:t>
            </a:r>
            <a:r>
              <a:rPr lang="it-IT" dirty="0" smtClean="0"/>
              <a:t> </a:t>
            </a:r>
            <a:r>
              <a:rPr lang="it-IT" dirty="0" err="1" smtClean="0"/>
              <a:t>level</a:t>
            </a:r>
            <a:endParaRPr lang="it-IT" dirty="0"/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8" name="Sottotitolo 2"/>
          <p:cNvSpPr>
            <a:spLocks noGrp="1"/>
          </p:cNvSpPr>
          <p:nvPr>
            <p:ph type="subTitle" idx="10"/>
          </p:nvPr>
        </p:nvSpPr>
        <p:spPr>
          <a:xfrm>
            <a:off x="454623" y="917748"/>
            <a:ext cx="7953955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="0" cap="all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dirty="0" smtClean="0"/>
              <a:t>Fare clic per modificare lo stile del sottotitolo dello schema</a:t>
            </a:r>
            <a:endParaRPr lang="it-IT" dirty="0"/>
          </a:p>
        </p:txBody>
      </p:sp>
      <p:sp>
        <p:nvSpPr>
          <p:cNvPr id="10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24138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0D2849-A9C1-4235-BDC9-72AEE4641A94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A7ECCA-99A0-4B0A-B3E8-410E200F404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arrotondato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ttangolo arrotondato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0D2849-A9C1-4235-BDC9-72AEE4641A94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A7ECCA-99A0-4B0A-B3E8-410E200F404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0D2849-A9C1-4235-BDC9-72AEE4641A94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A7ECCA-99A0-4B0A-B3E8-410E200F404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0D2849-A9C1-4235-BDC9-72AEE4641A94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A7ECCA-99A0-4B0A-B3E8-410E200F404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0D2849-A9C1-4235-BDC9-72AEE4641A94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A7ECCA-99A0-4B0A-B3E8-410E200F404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arrotondato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0D2849-A9C1-4235-BDC9-72AEE4641A94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A7ECCA-99A0-4B0A-B3E8-410E200F404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0D2849-A9C1-4235-BDC9-72AEE4641A94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A7ECCA-99A0-4B0A-B3E8-410E200F404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arrotondato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rrotonda singolo angolo rettangolo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0D2849-A9C1-4235-BDC9-72AEE4641A94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A7ECCA-99A0-4B0A-B3E8-410E200F404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arrotondato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tangolo arrotondato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Segnaposto titolo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A0D2849-A9C1-4235-BDC9-72AEE4641A94}" type="datetimeFigureOut">
              <a:rPr lang="it-IT" smtClean="0"/>
              <a:pPr/>
              <a:t>23/01/2016</a:t>
            </a:fld>
            <a:endParaRPr lang="it-IT"/>
          </a:p>
        </p:txBody>
      </p:sp>
      <p:sp>
        <p:nvSpPr>
          <p:cNvPr id="18" name="Segnaposto piè di pagina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5A7ECCA-99A0-4B0A-B3E8-410E200F404D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  <p:sldLayoutId id="2147483926" r:id="rId14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817581" y="692696"/>
            <a:ext cx="7175351" cy="1656184"/>
          </a:xfrm>
        </p:spPr>
        <p:txBody>
          <a:bodyPr>
            <a:noAutofit/>
          </a:bodyPr>
          <a:lstStyle/>
          <a:p>
            <a:pPr marL="182880" algn="ctr"/>
            <a:r>
              <a:rPr lang="it-IT" sz="2800" dirty="0" smtClean="0">
                <a:solidFill>
                  <a:srgbClr val="00B0F0"/>
                </a:solidFill>
              </a:rPr>
              <a:t/>
            </a:r>
            <a:br>
              <a:rPr lang="it-IT" sz="2800" dirty="0" smtClean="0">
                <a:solidFill>
                  <a:srgbClr val="00B0F0"/>
                </a:solidFill>
              </a:rPr>
            </a:br>
            <a:r>
              <a:rPr lang="it-IT" sz="2800" dirty="0" smtClean="0">
                <a:solidFill>
                  <a:srgbClr val="00B0F0"/>
                </a:solidFill>
              </a:rPr>
              <a:t/>
            </a:r>
            <a:br>
              <a:rPr lang="it-IT" sz="2800" dirty="0" smtClean="0">
                <a:solidFill>
                  <a:srgbClr val="00B0F0"/>
                </a:solidFill>
              </a:rPr>
            </a:br>
            <a:r>
              <a:rPr lang="it-IT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L’ALTERNANZA SCUOLA LAVORO</a:t>
            </a:r>
            <a:br>
              <a:rPr lang="it-IT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it-IT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L. 107/2015</a:t>
            </a:r>
            <a:br>
              <a:rPr lang="it-IT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it-IT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827584" y="2924944"/>
            <a:ext cx="7560840" cy="2808312"/>
          </a:xfrm>
        </p:spPr>
        <p:txBody>
          <a:bodyPr>
            <a:normAutofit/>
          </a:bodyPr>
          <a:lstStyle/>
          <a:p>
            <a:pPr algn="ctr"/>
            <a:endParaRPr lang="it-IT" sz="2800" dirty="0" smtClean="0"/>
          </a:p>
          <a:p>
            <a:pPr algn="ctr"/>
            <a:endParaRPr lang="it-IT" sz="2800" dirty="0" smtClean="0"/>
          </a:p>
          <a:p>
            <a:pPr algn="ctr"/>
            <a:r>
              <a:rPr lang="it-IT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LICEO ECONOMICO SOCIALE</a:t>
            </a:r>
          </a:p>
          <a:p>
            <a:pPr algn="ctr"/>
            <a:r>
              <a:rPr lang="it-IT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la Job </a:t>
            </a:r>
            <a:r>
              <a:rPr lang="it-IT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</a:t>
            </a:r>
            <a:endParaRPr lang="it-IT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it-IT" sz="2800" dirty="0"/>
          </a:p>
          <a:p>
            <a:pPr algn="l"/>
            <a:r>
              <a:rPr lang="it-IT" sz="1600" dirty="0" smtClean="0">
                <a:solidFill>
                  <a:srgbClr val="0070C0"/>
                </a:solidFill>
              </a:rPr>
              <a:t>Avezzano 18/01/2016                                             Giulietta </a:t>
            </a:r>
            <a:r>
              <a:rPr lang="it-IT" sz="1600" dirty="0" err="1" smtClean="0">
                <a:solidFill>
                  <a:srgbClr val="0070C0"/>
                </a:solidFill>
              </a:rPr>
              <a:t>Brec</a:t>
            </a:r>
            <a:r>
              <a:rPr lang="it-IT" sz="1200" dirty="0" err="1" smtClean="0">
                <a:solidFill>
                  <a:srgbClr val="0070C0"/>
                </a:solidFill>
              </a:rPr>
              <a:t>CIA</a:t>
            </a:r>
            <a:endParaRPr lang="it-IT" sz="12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39343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100" b="1" dirty="0" smtClean="0">
                <a:solidFill>
                  <a:srgbClr val="0070C0"/>
                </a:solidFill>
              </a:rPr>
              <a:t>Travolti dall’</a:t>
            </a:r>
            <a:r>
              <a:rPr lang="it-IT" sz="3100" b="1" dirty="0" err="1" smtClean="0">
                <a:solidFill>
                  <a:srgbClr val="0070C0"/>
                </a:solidFill>
              </a:rPr>
              <a:t>ASL….Endiadi…….Alleanza</a:t>
            </a:r>
            <a:r>
              <a:rPr lang="it-IT" sz="4000" dirty="0" smtClean="0"/>
              <a:t/>
            </a:r>
            <a:br>
              <a:rPr lang="it-IT" sz="4000" dirty="0" smtClean="0"/>
            </a:br>
            <a:endParaRPr lang="it-IT" sz="2700" dirty="0">
              <a:solidFill>
                <a:srgbClr val="00B0F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556792"/>
            <a:ext cx="8157592" cy="4248472"/>
          </a:xfrm>
          <a:solidFill>
            <a:srgbClr val="FFFFCC"/>
          </a:solidFill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it-IT" sz="9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Ripensare la Didattica in un sistema duale 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 cui Scuola e Impresa </a:t>
            </a: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 mettano in gioco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,”</a:t>
            </a: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 alleino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”, per creare condizioni di maggiore realizzazione dello studente </a:t>
            </a:r>
          </a:p>
          <a:p>
            <a:pPr marL="0" indent="173038" algn="ctr">
              <a:buNone/>
            </a:pPr>
            <a:endParaRPr lang="it-IT" sz="9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173038" algn="ctr">
              <a:buNone/>
            </a:pPr>
            <a:r>
              <a:rPr lang="it-IT" sz="9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COME</a:t>
            </a:r>
          </a:p>
          <a:p>
            <a:pPr marL="0" indent="173038" algn="ctr">
              <a:buNone/>
            </a:pPr>
            <a:endParaRPr lang="it-IT" sz="9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173038">
              <a:buFont typeface="Wingdings" pitchFamily="2" charset="2"/>
              <a:buChar char="Ø"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Fornendo modelli di apprendimento che </a:t>
            </a: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favoriscano il  passaggio dallo studio al lavoro</a:t>
            </a:r>
          </a:p>
          <a:p>
            <a:pPr marL="0" indent="173038">
              <a:buNone/>
            </a:pPr>
            <a:endParaRPr lang="it-IT" sz="9600" dirty="0" smtClean="0">
              <a:solidFill>
                <a:srgbClr val="00B0F0"/>
              </a:solidFill>
            </a:endParaRPr>
          </a:p>
          <a:p>
            <a:pPr marL="0" indent="173038">
              <a:buNone/>
            </a:pPr>
            <a:endParaRPr lang="it-IT" sz="9600" dirty="0" smtClean="0">
              <a:solidFill>
                <a:srgbClr val="00B0F0"/>
              </a:solidFill>
            </a:endParaRPr>
          </a:p>
          <a:p>
            <a:pPr marL="0" indent="173038">
              <a:buNone/>
            </a:pPr>
            <a:endParaRPr lang="it-IT" sz="9600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it-IT" sz="9600" dirty="0" smtClean="0">
                <a:solidFill>
                  <a:srgbClr val="00B0F0"/>
                </a:solidFill>
              </a:rPr>
              <a:t>   </a:t>
            </a:r>
          </a:p>
          <a:p>
            <a:pPr>
              <a:buNone/>
            </a:pPr>
            <a:r>
              <a:rPr lang="it-IT" sz="9600" dirty="0" smtClean="0">
                <a:solidFill>
                  <a:srgbClr val="00B0F0"/>
                </a:solidFill>
              </a:rPr>
              <a:t>        </a:t>
            </a:r>
          </a:p>
          <a:p>
            <a:pPr>
              <a:buNone/>
            </a:pPr>
            <a:endParaRPr lang="it-IT" sz="31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78534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100" b="1" dirty="0" smtClean="0">
                <a:solidFill>
                  <a:srgbClr val="0070C0"/>
                </a:solidFill>
              </a:rPr>
              <a:t>Travolti dall’</a:t>
            </a:r>
            <a:r>
              <a:rPr lang="it-IT" sz="3100" b="1" dirty="0" err="1" smtClean="0">
                <a:solidFill>
                  <a:srgbClr val="0070C0"/>
                </a:solidFill>
              </a:rPr>
              <a:t>ASL….Endiadi…….Alleanza</a:t>
            </a:r>
            <a:r>
              <a:rPr lang="it-IT" sz="4000" dirty="0" smtClean="0"/>
              <a:t/>
            </a:r>
            <a:br>
              <a:rPr lang="it-IT" sz="4000" dirty="0" smtClean="0"/>
            </a:br>
            <a:endParaRPr lang="it-IT" sz="2700" dirty="0">
              <a:solidFill>
                <a:srgbClr val="00B0F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268760"/>
            <a:ext cx="8157592" cy="4536504"/>
          </a:xfrm>
          <a:solidFill>
            <a:srgbClr val="FFFFCC"/>
          </a:solidFill>
        </p:spPr>
        <p:txBody>
          <a:bodyPr>
            <a:normAutofit fontScale="25000" lnSpcReduction="20000"/>
          </a:bodyPr>
          <a:lstStyle/>
          <a:p>
            <a:pPr marL="0" indent="0"/>
            <a:endParaRPr lang="it-IT" sz="6200" dirty="0" smtClean="0">
              <a:solidFill>
                <a:srgbClr val="00B0F0"/>
              </a:solidFill>
            </a:endParaRPr>
          </a:p>
          <a:p>
            <a:pPr marL="0" indent="173038">
              <a:buNone/>
            </a:pPr>
            <a:endParaRPr lang="it-IT" sz="5000" dirty="0" smtClean="0">
              <a:solidFill>
                <a:srgbClr val="00B0F0"/>
              </a:solidFill>
            </a:endParaRPr>
          </a:p>
          <a:p>
            <a:pPr marL="0" indent="173038">
              <a:buNone/>
            </a:pPr>
            <a:endParaRPr lang="it-IT" sz="8000" dirty="0" smtClean="0">
              <a:solidFill>
                <a:srgbClr val="00B0F0"/>
              </a:solidFill>
            </a:endParaRPr>
          </a:p>
          <a:p>
            <a:pPr marL="0" indent="173038">
              <a:buNone/>
            </a:pPr>
            <a:endParaRPr lang="it-IT" sz="5000" dirty="0" smtClean="0">
              <a:solidFill>
                <a:srgbClr val="00B0F0"/>
              </a:solidFill>
            </a:endParaRPr>
          </a:p>
          <a:p>
            <a:pPr marL="0" indent="173038">
              <a:buFont typeface="Wingdings" pitchFamily="2" charset="2"/>
              <a:buChar char="Ø"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Favorendo </a:t>
            </a:r>
            <a:r>
              <a:rPr lang="it-IT" sz="96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partnariati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fra </a:t>
            </a:r>
            <a:r>
              <a:rPr lang="it-IT" sz="9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Istit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pubbliche e private per</a:t>
            </a:r>
          </a:p>
          <a:p>
            <a:pPr marL="0" indent="173038"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garantire l’adeguatezza dei curricoli e delle</a:t>
            </a:r>
          </a:p>
          <a:p>
            <a:pPr marL="0" indent="173038"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competenze</a:t>
            </a:r>
          </a:p>
          <a:p>
            <a:pPr marL="0" indent="173038">
              <a:buNone/>
            </a:pPr>
            <a:endParaRPr lang="it-IT" sz="9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173038"/>
            <a:endParaRPr lang="it-IT" sz="9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173038">
              <a:buFont typeface="Wingdings" pitchFamily="2" charset="2"/>
              <a:buChar char="Ø"/>
            </a:pPr>
            <a:r>
              <a:rPr lang="it-IT" sz="9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Promuovendo la mobilità ( ERASMUS PLUS/CLIL),</a:t>
            </a:r>
          </a:p>
          <a:p>
            <a:pPr marL="0" indent="173038"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secondo </a:t>
            </a: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 strategia europea 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sull’occupazione,la </a:t>
            </a:r>
          </a:p>
          <a:p>
            <a:pPr marL="0" indent="173038"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collaborazione con imprese caratterizzate anche da</a:t>
            </a:r>
          </a:p>
          <a:p>
            <a:pPr marL="0" indent="173038">
              <a:buNone/>
            </a:pP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un alto livello di internazionalizzazione </a:t>
            </a:r>
          </a:p>
          <a:p>
            <a:pPr>
              <a:buNone/>
            </a:pP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</a:p>
          <a:p>
            <a:pPr>
              <a:buNone/>
            </a:pPr>
            <a:r>
              <a:rPr lang="it-IT" sz="9600" dirty="0" smtClean="0">
                <a:solidFill>
                  <a:srgbClr val="00B0F0"/>
                </a:solidFill>
              </a:rPr>
              <a:t>        </a:t>
            </a:r>
          </a:p>
          <a:p>
            <a:pPr>
              <a:buNone/>
            </a:pPr>
            <a:endParaRPr lang="it-IT" sz="31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78534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100" b="1" dirty="0" smtClean="0">
                <a:solidFill>
                  <a:srgbClr val="0070C0"/>
                </a:solidFill>
              </a:rPr>
              <a:t>Le 8 Competenze di Cittadinanza Atti</a:t>
            </a:r>
            <a:r>
              <a:rPr lang="it-IT" sz="3600" b="1" dirty="0" smtClean="0">
                <a:solidFill>
                  <a:srgbClr val="0070C0"/>
                </a:solidFill>
              </a:rPr>
              <a:t>va</a:t>
            </a:r>
            <a:r>
              <a:rPr lang="it-IT" sz="4000" dirty="0" smtClean="0"/>
              <a:t/>
            </a:r>
            <a:br>
              <a:rPr lang="it-IT" sz="4000" dirty="0" smtClean="0"/>
            </a:br>
            <a:endParaRPr lang="it-IT" sz="2700" dirty="0">
              <a:solidFill>
                <a:srgbClr val="00B0F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268760"/>
            <a:ext cx="8157592" cy="4536504"/>
          </a:xfrm>
          <a:solidFill>
            <a:srgbClr val="FFFFCC"/>
          </a:solidFill>
        </p:spPr>
        <p:txBody>
          <a:bodyPr>
            <a:normAutofit fontScale="25000" lnSpcReduction="20000"/>
          </a:bodyPr>
          <a:lstStyle/>
          <a:p>
            <a:pPr marL="0" indent="0"/>
            <a:endParaRPr lang="it-IT" sz="6200" dirty="0" smtClean="0">
              <a:solidFill>
                <a:srgbClr val="00B0F0"/>
              </a:solidFill>
            </a:endParaRPr>
          </a:p>
          <a:p>
            <a:pPr marL="0" indent="173038">
              <a:buNone/>
            </a:pPr>
            <a:endParaRPr lang="it-IT" sz="5000" dirty="0" smtClean="0">
              <a:solidFill>
                <a:srgbClr val="00B0F0"/>
              </a:solidFill>
            </a:endParaRPr>
          </a:p>
          <a:p>
            <a:pPr marL="0" indent="173038"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 4 Competenze culturali pluridisciplinari:</a:t>
            </a:r>
          </a:p>
          <a:p>
            <a:pPr marL="0" indent="173038">
              <a:buNone/>
            </a:pPr>
            <a:endParaRPr lang="it-IT" sz="9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173038"/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Comunicare in L1</a:t>
            </a:r>
          </a:p>
          <a:p>
            <a:pPr marL="0" indent="173038"/>
            <a:endParaRPr lang="it-IT" sz="9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173038"/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Comunicare in L2</a:t>
            </a:r>
          </a:p>
          <a:p>
            <a:pPr marL="0" indent="173038"/>
            <a:endParaRPr lang="it-IT" sz="9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173038"/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Competenze </a:t>
            </a:r>
            <a:r>
              <a:rPr lang="it-IT" sz="96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matem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e C. di base in Scienze e </a:t>
            </a:r>
          </a:p>
          <a:p>
            <a:pPr marL="0" indent="173038"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Tecnologie</a:t>
            </a:r>
          </a:p>
          <a:p>
            <a:pPr marL="0" indent="173038"/>
            <a:endParaRPr lang="it-IT" sz="96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173038"/>
            <a:r>
              <a:rPr lang="it-IT" sz="9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Competenza digitale</a:t>
            </a:r>
          </a:p>
          <a:p>
            <a:pPr marL="0" indent="173038"/>
            <a:endParaRPr lang="it-IT" sz="8000" dirty="0" smtClean="0">
              <a:solidFill>
                <a:srgbClr val="00B0F0"/>
              </a:solidFill>
            </a:endParaRPr>
          </a:p>
          <a:p>
            <a:pPr marL="0" indent="173038"/>
            <a:endParaRPr lang="it-IT" sz="8000" dirty="0" smtClean="0">
              <a:solidFill>
                <a:srgbClr val="00B0F0"/>
              </a:solidFill>
            </a:endParaRPr>
          </a:p>
          <a:p>
            <a:pPr marL="0" indent="173038">
              <a:buNone/>
            </a:pPr>
            <a:endParaRPr lang="it-IT" sz="8000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it-IT" sz="9600" dirty="0" smtClean="0">
                <a:solidFill>
                  <a:srgbClr val="00B0F0"/>
                </a:solidFill>
              </a:rPr>
              <a:t>   </a:t>
            </a:r>
          </a:p>
          <a:p>
            <a:pPr>
              <a:buNone/>
            </a:pPr>
            <a:r>
              <a:rPr lang="it-IT" sz="9600" dirty="0" smtClean="0">
                <a:solidFill>
                  <a:srgbClr val="00B0F0"/>
                </a:solidFill>
              </a:rPr>
              <a:t>        </a:t>
            </a:r>
          </a:p>
          <a:p>
            <a:pPr>
              <a:buNone/>
            </a:pPr>
            <a:endParaRPr lang="it-IT" sz="31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78534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100" b="1" dirty="0" smtClean="0">
                <a:solidFill>
                  <a:srgbClr val="0070C0"/>
                </a:solidFill>
              </a:rPr>
              <a:t>Le 8 Competenze di Cittadinanza Atti</a:t>
            </a:r>
            <a:r>
              <a:rPr lang="it-IT" sz="3600" b="1" dirty="0" smtClean="0">
                <a:solidFill>
                  <a:srgbClr val="0070C0"/>
                </a:solidFill>
              </a:rPr>
              <a:t>va</a:t>
            </a:r>
            <a:r>
              <a:rPr lang="it-IT" sz="4000" dirty="0" smtClean="0"/>
              <a:t/>
            </a:r>
            <a:br>
              <a:rPr lang="it-IT" sz="4000" dirty="0" smtClean="0"/>
            </a:br>
            <a:endParaRPr lang="it-IT" sz="2700" dirty="0">
              <a:solidFill>
                <a:srgbClr val="00B0F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268760"/>
            <a:ext cx="8157592" cy="4968552"/>
          </a:xfrm>
          <a:solidFill>
            <a:srgbClr val="FFFFCC"/>
          </a:solidFill>
        </p:spPr>
        <p:txBody>
          <a:bodyPr>
            <a:normAutofit fontScale="25000" lnSpcReduction="20000"/>
          </a:bodyPr>
          <a:lstStyle/>
          <a:p>
            <a:pPr marL="0" indent="0"/>
            <a:endParaRPr lang="it-IT" sz="6200" dirty="0" smtClean="0">
              <a:solidFill>
                <a:srgbClr val="00B0F0"/>
              </a:solidFill>
            </a:endParaRPr>
          </a:p>
          <a:p>
            <a:pPr marL="0" indent="173038">
              <a:buNone/>
            </a:pPr>
            <a:endParaRPr lang="it-IT" sz="5000" dirty="0" smtClean="0">
              <a:solidFill>
                <a:srgbClr val="00B0F0"/>
              </a:solidFill>
            </a:endParaRPr>
          </a:p>
          <a:p>
            <a:pPr marL="0" indent="173038"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 4 Competenze </a:t>
            </a:r>
            <a:r>
              <a:rPr lang="it-IT" sz="9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che rimandano allo sviluppo</a:t>
            </a:r>
          </a:p>
          <a:p>
            <a:pPr marL="0" indent="173038">
              <a:buNone/>
            </a:pPr>
            <a:r>
              <a:rPr lang="it-IT" sz="9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della persona, 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del cittadino </a:t>
            </a:r>
            <a:r>
              <a:rPr lang="it-IT" sz="9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0" indent="173038">
              <a:buNone/>
            </a:pPr>
            <a:endParaRPr lang="it-IT" sz="9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173038"/>
            <a:r>
              <a:rPr lang="it-IT" sz="9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Imparare ad imparare</a:t>
            </a:r>
          </a:p>
          <a:p>
            <a:pPr marL="0" indent="173038"/>
            <a:endParaRPr lang="it-IT" sz="9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173038"/>
            <a:r>
              <a:rPr lang="it-IT" sz="9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9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Competenze sociali e civiche</a:t>
            </a:r>
          </a:p>
          <a:p>
            <a:pPr marL="0" indent="173038">
              <a:buNone/>
            </a:pPr>
            <a:endParaRPr lang="it-IT" sz="9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173038"/>
            <a:r>
              <a:rPr lang="it-IT" sz="9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Spirito d’iniziativa ed imprenditorialità</a:t>
            </a:r>
          </a:p>
          <a:p>
            <a:pPr marL="0" indent="173038">
              <a:buNone/>
            </a:pPr>
            <a:endParaRPr lang="it-IT" sz="9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173038"/>
            <a:r>
              <a:rPr lang="it-IT" sz="9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Consapevolezza ed espressione culturale</a:t>
            </a:r>
          </a:p>
          <a:p>
            <a:pPr marL="0" indent="173038">
              <a:buNone/>
            </a:pPr>
            <a:endParaRPr lang="it-IT" sz="9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173038">
              <a:buNone/>
            </a:pP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Persona formata Lavoratore istruito Cittadino   </a:t>
            </a:r>
          </a:p>
          <a:p>
            <a:pPr marL="0" indent="173038">
              <a:buNone/>
            </a:pP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educato</a:t>
            </a:r>
          </a:p>
          <a:p>
            <a:pPr marL="0" indent="173038"/>
            <a:endParaRPr lang="it-IT" sz="8000" dirty="0" smtClean="0">
              <a:solidFill>
                <a:srgbClr val="0070C0"/>
              </a:solidFill>
            </a:endParaRPr>
          </a:p>
          <a:p>
            <a:pPr marL="0" indent="173038"/>
            <a:endParaRPr lang="it-IT" sz="8000" dirty="0" smtClean="0">
              <a:solidFill>
                <a:srgbClr val="00B0F0"/>
              </a:solidFill>
            </a:endParaRPr>
          </a:p>
          <a:p>
            <a:pPr marL="0" indent="173038">
              <a:buNone/>
            </a:pPr>
            <a:endParaRPr lang="it-IT" sz="8000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it-IT" sz="9600" dirty="0" smtClean="0">
                <a:solidFill>
                  <a:srgbClr val="00B0F0"/>
                </a:solidFill>
              </a:rPr>
              <a:t>   </a:t>
            </a:r>
          </a:p>
          <a:p>
            <a:pPr>
              <a:buNone/>
            </a:pPr>
            <a:endParaRPr lang="it-IT" sz="96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it-IT" sz="9600" dirty="0" smtClean="0">
                <a:solidFill>
                  <a:srgbClr val="0070C0"/>
                </a:solidFill>
              </a:rPr>
              <a:t>        </a:t>
            </a:r>
          </a:p>
          <a:p>
            <a:pPr>
              <a:buNone/>
            </a:pPr>
            <a:endParaRPr lang="it-IT" sz="31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78534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085584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800" dirty="0" smtClean="0">
                <a:solidFill>
                  <a:schemeClr val="accent3"/>
                </a:solidFill>
              </a:rPr>
              <a:t/>
            </a:r>
            <a:br>
              <a:rPr lang="it-IT" sz="2800" dirty="0" smtClean="0">
                <a:solidFill>
                  <a:schemeClr val="accent3"/>
                </a:solidFill>
              </a:rPr>
            </a:br>
            <a:r>
              <a:rPr lang="it-IT" sz="2800" dirty="0" smtClean="0">
                <a:solidFill>
                  <a:schemeClr val="accent3"/>
                </a:solidFill>
              </a:rPr>
              <a:t/>
            </a:r>
            <a:br>
              <a:rPr lang="it-IT" sz="2800" dirty="0" smtClean="0">
                <a:solidFill>
                  <a:schemeClr val="accent3"/>
                </a:solidFill>
              </a:rPr>
            </a:br>
            <a:r>
              <a:rPr lang="it-IT" sz="2800" dirty="0" smtClean="0">
                <a:solidFill>
                  <a:schemeClr val="accent3"/>
                </a:solidFill>
              </a:rPr>
              <a:t/>
            </a:r>
            <a:br>
              <a:rPr lang="it-IT" sz="2800" dirty="0" smtClean="0">
                <a:solidFill>
                  <a:schemeClr val="accent3"/>
                </a:solidFill>
              </a:rPr>
            </a:br>
            <a:r>
              <a:rPr lang="it-IT" sz="2800" dirty="0" smtClean="0">
                <a:solidFill>
                  <a:schemeClr val="accent3"/>
                </a:solidFill>
              </a:rPr>
              <a:t> </a:t>
            </a:r>
            <a:r>
              <a:rPr lang="it-IT" sz="2800" dirty="0" smtClean="0">
                <a:solidFill>
                  <a:srgbClr val="0070C0"/>
                </a:solidFill>
              </a:rPr>
              <a:t>IL LES E LA JOB EDUCATION</a:t>
            </a:r>
            <a:r>
              <a:rPr lang="it-IT" sz="3600" dirty="0" smtClean="0"/>
              <a:t/>
            </a:r>
            <a:br>
              <a:rPr lang="it-IT" sz="3600" dirty="0" smtClean="0"/>
            </a:br>
            <a:endParaRPr lang="it-IT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8164306" cy="4590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3645024"/>
            <a:ext cx="1844513" cy="1944216"/>
          </a:xfrm>
          <a:prstGeom prst="rect">
            <a:avLst/>
          </a:prstGeom>
        </p:spPr>
      </p:pic>
      <p:grpSp>
        <p:nvGrpSpPr>
          <p:cNvPr id="5" name="Gruppo 4"/>
          <p:cNvGrpSpPr/>
          <p:nvPr/>
        </p:nvGrpSpPr>
        <p:grpSpPr>
          <a:xfrm>
            <a:off x="6228184" y="3429000"/>
            <a:ext cx="2160240" cy="1304280"/>
            <a:chOff x="7800863" y="2632843"/>
            <a:chExt cx="2449710" cy="1592312"/>
          </a:xfrm>
        </p:grpSpPr>
        <p:sp>
          <p:nvSpPr>
            <p:cNvPr id="6" name="Rettangolo arrotondato 5"/>
            <p:cNvSpPr/>
            <p:nvPr/>
          </p:nvSpPr>
          <p:spPr>
            <a:xfrm>
              <a:off x="7800863" y="2632843"/>
              <a:ext cx="2449710" cy="1592312"/>
            </a:xfrm>
            <a:prstGeom prst="roundRect">
              <a:avLst/>
            </a:prstGeom>
            <a:solidFill>
              <a:srgbClr val="6CAE07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ettangolo 6"/>
            <p:cNvSpPr/>
            <p:nvPr/>
          </p:nvSpPr>
          <p:spPr>
            <a:xfrm>
              <a:off x="7878593" y="2710572"/>
              <a:ext cx="2294250" cy="14368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400" kern="1200" dirty="0" err="1" smtClean="0"/>
                <a:t>Matematicastatistica</a:t>
              </a:r>
              <a:r>
                <a:rPr lang="it-IT" sz="2400" kern="1200" dirty="0" smtClean="0"/>
                <a:t> </a:t>
              </a:r>
              <a:endParaRPr lang="it-IT" sz="2400" kern="1200" dirty="0"/>
            </a:p>
          </p:txBody>
        </p:sp>
      </p:grpSp>
      <p:grpSp>
        <p:nvGrpSpPr>
          <p:cNvPr id="8" name="Gruppo 7"/>
          <p:cNvGrpSpPr/>
          <p:nvPr/>
        </p:nvGrpSpPr>
        <p:grpSpPr>
          <a:xfrm>
            <a:off x="2987824" y="2132856"/>
            <a:ext cx="2376263" cy="1224136"/>
            <a:chOff x="4707830" y="3383"/>
            <a:chExt cx="2694680" cy="1592312"/>
          </a:xfrm>
        </p:grpSpPr>
        <p:sp>
          <p:nvSpPr>
            <p:cNvPr id="9" name="Rettangolo arrotondato 8"/>
            <p:cNvSpPr/>
            <p:nvPr/>
          </p:nvSpPr>
          <p:spPr>
            <a:xfrm>
              <a:off x="4871144" y="3383"/>
              <a:ext cx="2449710" cy="1592312"/>
            </a:xfrm>
            <a:prstGeom prst="roundRect">
              <a:avLst/>
            </a:prstGeom>
            <a:solidFill>
              <a:srgbClr val="00AAE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ettangolo 9"/>
            <p:cNvSpPr/>
            <p:nvPr/>
          </p:nvSpPr>
          <p:spPr>
            <a:xfrm>
              <a:off x="4707830" y="190714"/>
              <a:ext cx="2694680" cy="13272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060" tIns="99060" rIns="99060" bIns="9906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600" kern="1200" dirty="0" smtClean="0">
                  <a:latin typeface="Trebuchet MS" panose="020B0603020202020204" pitchFamily="34" charset="0"/>
                </a:rPr>
                <a:t>Lingue e proiezioni internazionali </a:t>
              </a:r>
              <a:endParaRPr lang="it-IT" sz="2600" kern="1200" dirty="0">
                <a:latin typeface="Trebuchet MS" panose="020B06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87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821784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800" b="1" dirty="0" smtClean="0">
                <a:solidFill>
                  <a:srgbClr val="0070C0"/>
                </a:solidFill>
              </a:rPr>
              <a:t>Il LES E LA JOB EDUCATION</a:t>
            </a:r>
            <a:br>
              <a:rPr lang="it-IT" sz="2800" b="1" dirty="0" smtClean="0">
                <a:solidFill>
                  <a:srgbClr val="0070C0"/>
                </a:solidFill>
              </a:rPr>
            </a:br>
            <a:r>
              <a:rPr lang="it-IT" sz="2800" dirty="0" smtClean="0">
                <a:solidFill>
                  <a:srgbClr val="0070C0"/>
                </a:solidFill>
              </a:rPr>
              <a:t> </a:t>
            </a:r>
            <a:endParaRPr lang="it-IT" sz="1000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460851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lvl="1" indent="0"/>
            <a:r>
              <a:rPr lang="it-IT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ARTICOLAZIONE DEI PERCORSI </a:t>
            </a:r>
            <a:r>
              <a:rPr lang="it-IT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</a:t>
            </a:r>
            <a:r>
              <a:rPr lang="it-IT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ALTERNANZA </a:t>
            </a:r>
          </a:p>
          <a:p>
            <a:pPr marL="914400" lvl="1" indent="-457200">
              <a:buAutoNum type="alphaUcParenR"/>
            </a:pP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articolati su 200 ore nel triennio </a:t>
            </a:r>
          </a:p>
          <a:p>
            <a:pPr marL="914400" lvl="1" indent="-457200">
              <a:buAutoNum type="alphaUcParenR"/>
            </a:pP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svolti anche in periodi extra scolastici ( ad esempio in estate)</a:t>
            </a:r>
          </a:p>
          <a:p>
            <a:pPr marL="914400" lvl="1" indent="-457200">
              <a:buAutoNum type="alphaUcParenR"/>
            </a:pP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svolti </a:t>
            </a:r>
            <a:r>
              <a:rPr lang="it-IT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anche all’estero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marL="914400" lvl="1" indent="-457200"/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 CONTESTI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SVOLGIMENTO</a:t>
            </a:r>
          </a:p>
          <a:p>
            <a:pPr marL="914400" lvl="1" indent="-457200">
              <a:buNone/>
            </a:pP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Imprese</a:t>
            </a:r>
          </a:p>
          <a:p>
            <a:pPr marL="914400" lvl="1" indent="-457200">
              <a:buNone/>
            </a:pP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Enti pubblici </a:t>
            </a:r>
          </a:p>
          <a:p>
            <a:pPr marL="914400" lvl="1" indent="-457200">
              <a:buNone/>
            </a:pP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Istituzioni culturali.</a:t>
            </a:r>
          </a:p>
          <a:p>
            <a:pPr marL="914400" lvl="1" indent="-457200">
              <a:buNone/>
            </a:pPr>
            <a:endParaRPr lang="it-IT" sz="18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None/>
            </a:pPr>
            <a:r>
              <a:rPr lang="it-IT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È la prima volta che alle scuole viene fornito uno strumento di questo tipo</a:t>
            </a:r>
            <a:endParaRPr lang="it-IT" sz="1800" spc="300" dirty="0" smtClean="0">
              <a:ln>
                <a:solidFill>
                  <a:srgbClr val="6CAE07"/>
                </a:solidFill>
              </a:ln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98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428768"/>
          </a:xfrm>
        </p:spPr>
        <p:txBody>
          <a:bodyPr>
            <a:normAutofit/>
          </a:bodyPr>
          <a:lstStyle/>
          <a:p>
            <a:pPr algn="ctr"/>
            <a:r>
              <a:rPr lang="it-IT" sz="2800" b="1" dirty="0" smtClean="0">
                <a:solidFill>
                  <a:srgbClr val="0070C0"/>
                </a:solidFill>
              </a:rPr>
              <a:t>IL LES E L’INTERNAZIONALIZZAZIONE DEI PERCORSI</a:t>
            </a:r>
            <a:endParaRPr lang="it-IT" sz="2800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903712"/>
          </a:xfrm>
          <a:solidFill>
            <a:srgbClr val="FFFFCC"/>
          </a:solidFill>
        </p:spPr>
        <p:txBody>
          <a:bodyPr>
            <a:normAutofit/>
          </a:bodyPr>
          <a:lstStyle/>
          <a:p>
            <a:endParaRPr lang="it-IT" dirty="0" smtClean="0"/>
          </a:p>
          <a:p>
            <a:endParaRPr lang="it-IT" dirty="0" smtClean="0"/>
          </a:p>
          <a:p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DUE LINGUE STRANIERE    QUALI</a:t>
            </a:r>
          </a:p>
          <a:p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CERTIFICAZIONI                   PERCHE’</a:t>
            </a:r>
          </a:p>
          <a:p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CERTILINGUA</a:t>
            </a:r>
          </a:p>
          <a:p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CLIL                                        QUANDO </a:t>
            </a:r>
          </a:p>
          <a:p>
            <a:pPr algn="just"/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TWINNINGS                            CON CHI</a:t>
            </a:r>
          </a:p>
          <a:p>
            <a:pPr algn="just"/>
            <a:endParaRPr lang="it-IT" sz="2400" b="1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it-IT" sz="1200" b="1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92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2920" y="5085184"/>
            <a:ext cx="818388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3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it-IT" sz="3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3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it-IT" sz="3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STUDIO </a:t>
            </a:r>
            <a:r>
              <a:rPr lang="it-IT" sz="31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</a:t>
            </a:r>
            <a:r>
              <a:rPr lang="it-IT" sz="3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DUE LINGUE STRANIERE</a:t>
            </a:r>
            <a:br>
              <a:rPr lang="it-IT" sz="31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it-IT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28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endParaRPr lang="it-IT" sz="28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STUDIO </a:t>
            </a:r>
            <a:r>
              <a:rPr lang="it-IT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</a:t>
            </a:r>
            <a:r>
              <a:rPr lang="it-IT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2 LINGUE STRANIERE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it-IT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 PRIMA LINGUA </a:t>
            </a:r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DEVE ESSERE CONOSCIUTA A </a:t>
            </a:r>
            <a:r>
              <a:rPr lang="it-IT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LIVELLO B2 </a:t>
            </a: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(CEFR)*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it-IT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it-IT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 SECONDA LINGUA </a:t>
            </a:r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DEVE ESSERE CONOSCIUTA </a:t>
            </a:r>
            <a:r>
              <a:rPr lang="it-IT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LIVELLO B1 </a:t>
            </a: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(CEFR)*</a:t>
            </a:r>
            <a:endParaRPr lang="it-IT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*</a:t>
            </a:r>
            <a:r>
              <a:rPr lang="en-US" sz="24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European Framework of Reference for Languages</a:t>
            </a:r>
            <a:r>
              <a:rPr lang="en-US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24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24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24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95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800" dirty="0" smtClean="0">
                <a:solidFill>
                  <a:schemeClr val="accent3"/>
                </a:solidFill>
              </a:rPr>
              <a:t/>
            </a:r>
            <a:br>
              <a:rPr lang="it-IT" sz="2800" dirty="0" smtClean="0">
                <a:solidFill>
                  <a:schemeClr val="accent3"/>
                </a:solidFill>
              </a:rPr>
            </a:br>
            <a:r>
              <a:rPr lang="it-IT" sz="2800" dirty="0" smtClean="0">
                <a:solidFill>
                  <a:schemeClr val="accent3"/>
                </a:solidFill>
              </a:rPr>
              <a:t/>
            </a:r>
            <a:br>
              <a:rPr lang="it-IT" sz="2800" dirty="0" smtClean="0">
                <a:solidFill>
                  <a:schemeClr val="accent3"/>
                </a:solidFill>
              </a:rPr>
            </a:br>
            <a:r>
              <a:rPr lang="it-IT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it-IT" sz="27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C.L.I.L.</a:t>
            </a:r>
            <a:r>
              <a:rPr lang="it-IT" sz="3100" b="1" dirty="0">
                <a:latin typeface="Arial" pitchFamily="34" charset="0"/>
                <a:cs typeface="Arial" pitchFamily="34" charset="0"/>
              </a:rPr>
              <a:t/>
            </a:r>
            <a:br>
              <a:rPr lang="it-IT" sz="3100" b="1" dirty="0">
                <a:latin typeface="Arial" pitchFamily="34" charset="0"/>
                <a:cs typeface="Arial" pitchFamily="34" charset="0"/>
              </a:rPr>
            </a:br>
            <a:r>
              <a:rPr lang="it-IT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CONTENT AND LANGUAGE INTEGRATED LEARNING</a:t>
            </a:r>
            <a:endParaRPr lang="it-IT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3957072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dirty="0" smtClean="0"/>
          </a:p>
          <a:p>
            <a:pPr marL="0" indent="0" algn="just"/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ESP  English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Special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Purposes</a:t>
            </a:r>
            <a:endParaRPr lang="it-IT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just"/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EAP  English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Academic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Purposes</a:t>
            </a:r>
            <a:endParaRPr lang="it-IT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just"/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CBI  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Content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and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Based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Instruction</a:t>
            </a:r>
            <a:endParaRPr lang="it-IT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just"/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EFL   English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Foreign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Language</a:t>
            </a:r>
            <a:endParaRPr lang="it-IT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just"/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FLAC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Foriegn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Language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across</a:t>
            </a:r>
            <a:r>
              <a:rPr lang="it-IT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the Curriculum  </a:t>
            </a:r>
          </a:p>
          <a:p>
            <a:pPr marL="0" indent="0" algn="just"/>
            <a:endParaRPr lang="it-IT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just"/>
            <a:endParaRPr lang="it-IT" sz="12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it-IT" sz="12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6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800" dirty="0" smtClean="0">
                <a:solidFill>
                  <a:schemeClr val="accent3"/>
                </a:solidFill>
              </a:rPr>
              <a:t/>
            </a:r>
            <a:br>
              <a:rPr lang="it-IT" sz="2800" dirty="0" smtClean="0">
                <a:solidFill>
                  <a:schemeClr val="accent3"/>
                </a:solidFill>
              </a:rPr>
            </a:br>
            <a:r>
              <a:rPr lang="it-IT" sz="2800" dirty="0" smtClean="0">
                <a:solidFill>
                  <a:schemeClr val="accent3"/>
                </a:solidFill>
              </a:rPr>
              <a:t/>
            </a:r>
            <a:br>
              <a:rPr lang="it-IT" sz="2800" dirty="0" smtClean="0">
                <a:solidFill>
                  <a:schemeClr val="accent3"/>
                </a:solidFill>
              </a:rPr>
            </a:br>
            <a:r>
              <a:rPr lang="it-IT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it-IT" sz="27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C.L.I.L.</a:t>
            </a:r>
            <a:r>
              <a:rPr lang="it-IT" sz="3100" b="1" dirty="0">
                <a:latin typeface="Arial" pitchFamily="34" charset="0"/>
                <a:cs typeface="Arial" pitchFamily="34" charset="0"/>
              </a:rPr>
              <a:t/>
            </a:r>
            <a:br>
              <a:rPr lang="it-IT" sz="3100" b="1" dirty="0">
                <a:latin typeface="Arial" pitchFamily="34" charset="0"/>
                <a:cs typeface="Arial" pitchFamily="34" charset="0"/>
              </a:rPr>
            </a:br>
            <a:r>
              <a:rPr lang="it-IT" sz="3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CONTENT AND LANGUAGE INTEGRATED LEARNING</a:t>
            </a:r>
            <a:endParaRPr lang="it-IT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3957072"/>
          </a:xfrm>
          <a:solidFill>
            <a:srgbClr val="FFFFCC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it-IT" dirty="0" smtClean="0"/>
          </a:p>
          <a:p>
            <a:pPr marL="0" indent="0" algn="just">
              <a:buFont typeface="Wingdings" pitchFamily="2" charset="2"/>
              <a:buChar char="Ø"/>
            </a:pPr>
            <a:r>
              <a:rPr lang="it-IT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COSA</a:t>
            </a:r>
            <a:r>
              <a:rPr lang="it-IT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:     INSEGNAMENTO </a:t>
            </a:r>
            <a:r>
              <a:rPr lang="it-IT" sz="20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</a:t>
            </a:r>
            <a:r>
              <a:rPr lang="it-IT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UNA DISCIPLINA NON</a:t>
            </a:r>
          </a:p>
          <a:p>
            <a:pPr marL="0" indent="0" algn="just">
              <a:buNone/>
            </a:pPr>
            <a:r>
              <a:rPr lang="it-IT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LINGUISTICA  IN LINGUA STRANIERA</a:t>
            </a:r>
          </a:p>
          <a:p>
            <a:pPr marL="0" indent="0" algn="just">
              <a:buNone/>
            </a:pPr>
            <a:endParaRPr lang="it-IT" sz="20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just">
              <a:buFont typeface="Wingdings" pitchFamily="2" charset="2"/>
              <a:buChar char="Ø"/>
            </a:pPr>
            <a:r>
              <a:rPr lang="it-IT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QUANDO : V ANNO DEL PERCORSO LES</a:t>
            </a:r>
          </a:p>
          <a:p>
            <a:pPr marL="0" indent="0" algn="just">
              <a:buFont typeface="Wingdings" pitchFamily="2" charset="2"/>
              <a:buChar char="Ø"/>
            </a:pPr>
            <a:endParaRPr lang="it-IT" sz="20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just">
              <a:buFont typeface="Wingdings" pitchFamily="2" charset="2"/>
              <a:buChar char="Ø"/>
            </a:pPr>
            <a:r>
              <a:rPr lang="it-IT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PERCHE’ : POTENZIARE LE COMPETENZE COMUNICATIVE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it-IT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PROMUOVENDO L’AUTONOMIA DEL METODO </a:t>
            </a:r>
            <a:r>
              <a:rPr lang="it-IT" sz="20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</a:t>
            </a:r>
            <a:endParaRPr lang="it-IT" sz="20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just">
              <a:buFont typeface="Wingdings" pitchFamily="2" charset="2"/>
              <a:buChar char="Ø"/>
            </a:pPr>
            <a:r>
              <a:rPr lang="it-IT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STUDIO - ’”AUTONOMOUS LEARNING”- IN</a:t>
            </a:r>
          </a:p>
          <a:p>
            <a:pPr marL="0" indent="0" algn="just">
              <a:buNone/>
            </a:pPr>
            <a:r>
              <a:rPr lang="it-IT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FUNZIONE DELLO SVILUPPO </a:t>
            </a:r>
            <a:r>
              <a:rPr lang="it-IT" sz="20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</a:t>
            </a:r>
            <a:r>
              <a:rPr lang="it-IT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INTERESSI</a:t>
            </a:r>
          </a:p>
          <a:p>
            <a:pPr marL="0" indent="0" algn="just">
              <a:buNone/>
            </a:pPr>
            <a:r>
              <a:rPr lang="it-IT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PERSONALI O PROFESSIONALI</a:t>
            </a:r>
          </a:p>
          <a:p>
            <a:pPr marL="0" indent="0" algn="just"/>
            <a:endParaRPr lang="it-IT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it-IT" sz="12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692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2700" b="1" dirty="0" smtClean="0">
                <a:solidFill>
                  <a:srgbClr val="0070C0"/>
                </a:solidFill>
              </a:rPr>
              <a:t>ALTERNANZA SCUOLA LAVORO</a:t>
            </a:r>
            <a:br>
              <a:rPr lang="it-IT" sz="2700" b="1" dirty="0" smtClean="0">
                <a:solidFill>
                  <a:srgbClr val="0070C0"/>
                </a:solidFill>
              </a:rPr>
            </a:br>
            <a:r>
              <a:rPr lang="it-IT" sz="2700" b="1" dirty="0" smtClean="0">
                <a:solidFill>
                  <a:srgbClr val="0070C0"/>
                </a:solidFill>
              </a:rPr>
              <a:t>JOB EDUCATION</a:t>
            </a:r>
            <a:r>
              <a:rPr lang="it-IT" sz="4000" dirty="0" smtClean="0"/>
              <a:t/>
            </a:r>
            <a:br>
              <a:rPr lang="it-IT" sz="4000" dirty="0" smtClean="0"/>
            </a:br>
            <a:endParaRPr lang="it-IT" sz="2700" dirty="0">
              <a:solidFill>
                <a:srgbClr val="00B0F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0" y="1268760"/>
            <a:ext cx="8157592" cy="4608512"/>
          </a:xfrm>
          <a:solidFill>
            <a:srgbClr val="FFFFCC"/>
          </a:solidFill>
        </p:spPr>
        <p:txBody>
          <a:bodyPr>
            <a:normAutofit fontScale="25000" lnSpcReduction="20000"/>
          </a:bodyPr>
          <a:lstStyle/>
          <a:p>
            <a:pPr marL="0" indent="173038"/>
            <a:endParaRPr lang="it-IT" sz="7400" dirty="0" smtClean="0">
              <a:solidFill>
                <a:srgbClr val="00B0F0"/>
              </a:solidFill>
            </a:endParaRPr>
          </a:p>
          <a:p>
            <a:pPr marL="0" indent="173038"/>
            <a:endParaRPr lang="it-IT" sz="7400" dirty="0" smtClean="0">
              <a:solidFill>
                <a:srgbClr val="00B0F0"/>
              </a:solidFill>
            </a:endParaRPr>
          </a:p>
          <a:p>
            <a:r>
              <a:rPr lang="it-IT" sz="8000" b="1" dirty="0" smtClean="0">
                <a:solidFill>
                  <a:srgbClr val="0070C0"/>
                </a:solidFill>
              </a:rPr>
              <a:t>LE DISPOSIZIONI NORMATIVE </a:t>
            </a:r>
            <a:r>
              <a:rPr lang="it-IT" sz="8000" b="1" dirty="0" err="1" smtClean="0">
                <a:solidFill>
                  <a:srgbClr val="0070C0"/>
                </a:solidFill>
              </a:rPr>
              <a:t>DI</a:t>
            </a:r>
            <a:r>
              <a:rPr lang="it-IT" sz="8000" b="1" dirty="0" smtClean="0">
                <a:solidFill>
                  <a:srgbClr val="0070C0"/>
                </a:solidFill>
              </a:rPr>
              <a:t> RIFERIMENTO</a:t>
            </a:r>
          </a:p>
          <a:p>
            <a:endParaRPr lang="it-IT" sz="8000" b="1" dirty="0" smtClean="0">
              <a:solidFill>
                <a:srgbClr val="0070C0"/>
              </a:solidFill>
            </a:endParaRPr>
          </a:p>
          <a:p>
            <a:r>
              <a:rPr lang="it-IT" sz="9600" dirty="0" smtClean="0">
                <a:solidFill>
                  <a:srgbClr val="0070C0"/>
                </a:solidFill>
              </a:rPr>
              <a:t>1. Art. 18 della </a:t>
            </a:r>
            <a:r>
              <a:rPr lang="it-IT" sz="9600" b="1" dirty="0" smtClean="0">
                <a:solidFill>
                  <a:srgbClr val="0070C0"/>
                </a:solidFill>
              </a:rPr>
              <a:t>Legge n. 196/1997</a:t>
            </a:r>
            <a:r>
              <a:rPr lang="it-IT" sz="9600" dirty="0" smtClean="0">
                <a:solidFill>
                  <a:srgbClr val="0070C0"/>
                </a:solidFill>
              </a:rPr>
              <a:t>: Norme in materia di promozione dell’occupazione</a:t>
            </a:r>
          </a:p>
          <a:p>
            <a:endParaRPr lang="it-IT" sz="9600" dirty="0" smtClean="0">
              <a:solidFill>
                <a:srgbClr val="0070C0"/>
              </a:solidFill>
            </a:endParaRPr>
          </a:p>
          <a:p>
            <a:r>
              <a:rPr lang="it-IT" sz="9600" dirty="0" smtClean="0">
                <a:solidFill>
                  <a:srgbClr val="0070C0"/>
                </a:solidFill>
              </a:rPr>
              <a:t>2. D.M. n. </a:t>
            </a:r>
            <a:r>
              <a:rPr lang="it-IT" sz="9600" b="1" dirty="0" smtClean="0">
                <a:solidFill>
                  <a:srgbClr val="0070C0"/>
                </a:solidFill>
              </a:rPr>
              <a:t>142/1998</a:t>
            </a:r>
            <a:r>
              <a:rPr lang="it-IT" sz="9600" dirty="0" smtClean="0">
                <a:solidFill>
                  <a:srgbClr val="0070C0"/>
                </a:solidFill>
              </a:rPr>
              <a:t>: Regolamento recante norme di attuazione dei principi e dei criteri di cui all’art. 18 della Legge n. 196/1997</a:t>
            </a:r>
          </a:p>
          <a:p>
            <a:endParaRPr lang="it-IT" sz="9600" dirty="0" smtClean="0">
              <a:solidFill>
                <a:srgbClr val="0070C0"/>
              </a:solidFill>
            </a:endParaRPr>
          </a:p>
          <a:p>
            <a:r>
              <a:rPr lang="it-IT" sz="9600" dirty="0" smtClean="0">
                <a:solidFill>
                  <a:srgbClr val="0070C0"/>
                </a:solidFill>
              </a:rPr>
              <a:t>3. Circolare Ministero del Lavoro n. 92 del 15 luglio 1998</a:t>
            </a:r>
          </a:p>
          <a:p>
            <a:pPr>
              <a:buNone/>
            </a:pPr>
            <a:endParaRPr lang="it-IT" sz="31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it-IT" sz="3700" dirty="0" smtClean="0">
                <a:solidFill>
                  <a:srgbClr val="0070C0"/>
                </a:solidFill>
              </a:rPr>
              <a:t>        </a:t>
            </a:r>
            <a:endParaRPr lang="it-IT" sz="37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785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996952"/>
            <a:ext cx="8229600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2800" dirty="0" smtClean="0">
                <a:solidFill>
                  <a:srgbClr val="C00000"/>
                </a:solidFill>
              </a:rPr>
              <a:t>Le </a:t>
            </a:r>
            <a:r>
              <a:rPr lang="it-IT" altLang="it-IT" sz="2800" dirty="0" smtClean="0">
                <a:solidFill>
                  <a:srgbClr val="C00000"/>
                </a:solidFill>
              </a:rPr>
              <a:t>aspettative di un’azienda moderna nell’approccio ai nuovi mercati del lavoro </a:t>
            </a:r>
            <a:r>
              <a:rPr lang="it-IT" sz="2800" dirty="0" smtClean="0">
                <a:solidFill>
                  <a:srgbClr val="C00000"/>
                </a:solidFill>
              </a:rPr>
              <a:t/>
            </a:r>
            <a:br>
              <a:rPr lang="it-IT" sz="2800" dirty="0" smtClean="0">
                <a:solidFill>
                  <a:srgbClr val="C00000"/>
                </a:solidFill>
              </a:rPr>
            </a:br>
            <a:endParaRPr lang="it-IT" sz="4000" dirty="0">
              <a:solidFill>
                <a:srgbClr val="C00000"/>
              </a:solidFill>
            </a:endParaRPr>
          </a:p>
        </p:txBody>
      </p:sp>
      <p:pic>
        <p:nvPicPr>
          <p:cNvPr id="39938" name="Picture 2" descr="http://www.angelini.it/wps/wcm/connect/2bdb2736-07ae-4abf-8eeb-a8b41005f851/dv168088d_4.jpg?MOD=AJPERES&amp;CACHEID=2bdb2736-07ae-4abf-8eeb-a8b41005f8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7848872" cy="22509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6349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630269" cy="5527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395536" y="300739"/>
            <a:ext cx="6336704" cy="4308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defTabSz="925513" fontAlgn="base">
              <a:spcBef>
                <a:spcPct val="0"/>
              </a:spcBef>
              <a:spcAft>
                <a:spcPct val="0"/>
              </a:spcAft>
              <a:defRPr sz="2200" b="1" cap="none">
                <a:solidFill>
                  <a:schemeClr val="tx2"/>
                </a:solidFill>
                <a:ea typeface="ＭＳ Ｐゴシック" charset="-128"/>
                <a:cs typeface="ＭＳ Ｐゴシック" charset="-128"/>
              </a:defRPr>
            </a:lvl1pPr>
            <a:lvl2pPr defTabSz="925513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2"/>
                </a:solidFill>
                <a:latin typeface="Calibri" pitchFamily="64" charset="0"/>
                <a:ea typeface="ＭＳ Ｐゴシック" charset="-128"/>
                <a:cs typeface="ＭＳ Ｐゴシック" charset="-128"/>
              </a:defRPr>
            </a:lvl2pPr>
            <a:lvl3pPr defTabSz="925513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2"/>
                </a:solidFill>
                <a:latin typeface="Calibri" pitchFamily="64" charset="0"/>
                <a:ea typeface="ＭＳ Ｐゴシック" charset="-128"/>
                <a:cs typeface="ＭＳ Ｐゴシック" charset="-128"/>
              </a:defRPr>
            </a:lvl3pPr>
            <a:lvl4pPr defTabSz="925513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2"/>
                </a:solidFill>
                <a:latin typeface="Calibri" pitchFamily="64" charset="0"/>
                <a:ea typeface="ＭＳ Ｐゴシック" charset="-128"/>
                <a:cs typeface="ＭＳ Ｐゴシック" charset="-128"/>
              </a:defRPr>
            </a:lvl4pPr>
            <a:lvl5pPr defTabSz="925513" fontAlgn="base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2"/>
                </a:solidFill>
                <a:latin typeface="Calibri" pitchFamily="64" charset="0"/>
                <a:ea typeface="ＭＳ Ｐゴシック" charset="-128"/>
                <a:cs typeface="ＭＳ Ｐゴシック" charset="-128"/>
              </a:defRPr>
            </a:lvl5pPr>
            <a:lvl6pPr marL="457200" defTabSz="925513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rgbClr val="013567"/>
                </a:solidFill>
                <a:latin typeface="HelveticaNeue LT 75 Bold" pitchFamily="1" charset="0"/>
              </a:defRPr>
            </a:lvl6pPr>
            <a:lvl7pPr marL="914400" defTabSz="925513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rgbClr val="013567"/>
                </a:solidFill>
                <a:latin typeface="HelveticaNeue LT 75 Bold" pitchFamily="1" charset="0"/>
              </a:defRPr>
            </a:lvl7pPr>
            <a:lvl8pPr marL="1371600" defTabSz="925513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rgbClr val="013567"/>
                </a:solidFill>
                <a:latin typeface="HelveticaNeue LT 75 Bold" pitchFamily="1" charset="0"/>
              </a:defRPr>
            </a:lvl8pPr>
            <a:lvl9pPr marL="1828800" defTabSz="925513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rgbClr val="013567"/>
                </a:solidFill>
                <a:latin typeface="HelveticaNeue LT 75 Bold" pitchFamily="1" charset="0"/>
              </a:defRPr>
            </a:lvl9pPr>
          </a:lstStyle>
          <a:p>
            <a:r>
              <a:rPr lang="it-IT" dirty="0" smtClean="0"/>
              <a:t>Negli </a:t>
            </a:r>
            <a:r>
              <a:rPr lang="it-IT" dirty="0"/>
              <a:t>ultimi 10 anni nella </a:t>
            </a:r>
            <a:r>
              <a:rPr lang="it-IT" dirty="0" smtClean="0"/>
              <a:t>azienda in esame</a:t>
            </a:r>
            <a:endParaRPr lang="it-IT" dirty="0"/>
          </a:p>
        </p:txBody>
      </p:sp>
      <p:sp>
        <p:nvSpPr>
          <p:cNvPr id="2" name="Esplosione 2 1"/>
          <p:cNvSpPr/>
          <p:nvPr/>
        </p:nvSpPr>
        <p:spPr>
          <a:xfrm rot="259302">
            <a:off x="1196103" y="845402"/>
            <a:ext cx="3096576" cy="2037773"/>
          </a:xfrm>
          <a:prstGeom prst="irregularSeal2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400" b="1" dirty="0" smtClean="0">
              <a:solidFill>
                <a:srgbClr val="002060"/>
              </a:solidFill>
            </a:endParaRPr>
          </a:p>
          <a:p>
            <a:pPr algn="ctr"/>
            <a:r>
              <a:rPr lang="it-IT" sz="2400" b="1" dirty="0" smtClean="0">
                <a:solidFill>
                  <a:srgbClr val="002060"/>
                </a:solidFill>
              </a:rPr>
              <a:t>+ </a:t>
            </a:r>
            <a:r>
              <a:rPr lang="it-IT" sz="2400" b="1" dirty="0">
                <a:solidFill>
                  <a:srgbClr val="002060"/>
                </a:solidFill>
              </a:rPr>
              <a:t>20% </a:t>
            </a:r>
          </a:p>
          <a:p>
            <a:pPr algn="ctr"/>
            <a:r>
              <a:rPr lang="it-IT" i="1" dirty="0">
                <a:solidFill>
                  <a:srgbClr val="002060"/>
                </a:solidFill>
              </a:rPr>
              <a:t>Nuovi ruoli aziendali</a:t>
            </a:r>
          </a:p>
          <a:p>
            <a:pPr algn="ctr"/>
            <a:endParaRPr lang="it-IT" dirty="0"/>
          </a:p>
        </p:txBody>
      </p:sp>
      <p:sp>
        <p:nvSpPr>
          <p:cNvPr id="11" name="Esplosione 2 10"/>
          <p:cNvSpPr/>
          <p:nvPr/>
        </p:nvSpPr>
        <p:spPr>
          <a:xfrm>
            <a:off x="190243" y="3284984"/>
            <a:ext cx="2792594" cy="2016223"/>
          </a:xfrm>
          <a:prstGeom prst="irregularSeal2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002060"/>
                </a:solidFill>
              </a:rPr>
              <a:t>+ </a:t>
            </a:r>
            <a:r>
              <a:rPr lang="it-IT" sz="2400" b="1" dirty="0">
                <a:solidFill>
                  <a:srgbClr val="002060"/>
                </a:solidFill>
              </a:rPr>
              <a:t>40% </a:t>
            </a:r>
          </a:p>
          <a:p>
            <a:pPr algn="ctr"/>
            <a:r>
              <a:rPr lang="it-IT" i="1" dirty="0">
                <a:solidFill>
                  <a:srgbClr val="002060"/>
                </a:solidFill>
              </a:rPr>
              <a:t>Nuove Tecnologie</a:t>
            </a:r>
          </a:p>
        </p:txBody>
      </p:sp>
      <p:sp>
        <p:nvSpPr>
          <p:cNvPr id="12" name="Esplosione 2 11"/>
          <p:cNvSpPr/>
          <p:nvPr/>
        </p:nvSpPr>
        <p:spPr>
          <a:xfrm>
            <a:off x="3590552" y="744598"/>
            <a:ext cx="4149799" cy="2180345"/>
          </a:xfrm>
          <a:prstGeom prst="irregularSeal2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solidFill>
                  <a:srgbClr val="002060"/>
                </a:solidFill>
              </a:rPr>
              <a:t>+ </a:t>
            </a:r>
            <a:r>
              <a:rPr lang="it-IT" sz="2400" b="1" dirty="0">
                <a:solidFill>
                  <a:srgbClr val="002060"/>
                </a:solidFill>
              </a:rPr>
              <a:t>60% </a:t>
            </a:r>
            <a:r>
              <a:rPr lang="it-IT" i="1" dirty="0" smtClean="0">
                <a:solidFill>
                  <a:srgbClr val="002060"/>
                </a:solidFill>
              </a:rPr>
              <a:t>Viaggi </a:t>
            </a:r>
            <a:r>
              <a:rPr lang="it-IT" i="1" dirty="0">
                <a:solidFill>
                  <a:srgbClr val="002060"/>
                </a:solidFill>
              </a:rPr>
              <a:t>di lavoro in Italia e all’estero </a:t>
            </a:r>
          </a:p>
        </p:txBody>
      </p:sp>
      <p:sp>
        <p:nvSpPr>
          <p:cNvPr id="13" name="Esplosione 2 12"/>
          <p:cNvSpPr/>
          <p:nvPr/>
        </p:nvSpPr>
        <p:spPr>
          <a:xfrm>
            <a:off x="2411297" y="3717032"/>
            <a:ext cx="3600400" cy="2592288"/>
          </a:xfrm>
          <a:prstGeom prst="irregularSeal2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400" b="1" dirty="0" smtClean="0">
              <a:solidFill>
                <a:srgbClr val="002060"/>
              </a:solidFill>
            </a:endParaRPr>
          </a:p>
          <a:p>
            <a:pPr algn="ctr"/>
            <a:r>
              <a:rPr lang="it-IT" sz="2400" b="1" dirty="0" smtClean="0">
                <a:solidFill>
                  <a:srgbClr val="002060"/>
                </a:solidFill>
              </a:rPr>
              <a:t>+ </a:t>
            </a:r>
            <a:r>
              <a:rPr lang="it-IT" sz="2400" b="1" dirty="0">
                <a:solidFill>
                  <a:srgbClr val="002060"/>
                </a:solidFill>
              </a:rPr>
              <a:t>30% </a:t>
            </a:r>
          </a:p>
          <a:p>
            <a:pPr algn="ctr"/>
            <a:r>
              <a:rPr lang="it-IT" i="1" dirty="0">
                <a:solidFill>
                  <a:srgbClr val="002060"/>
                </a:solidFill>
              </a:rPr>
              <a:t>Assunzioni per opportunità all’estero </a:t>
            </a:r>
          </a:p>
          <a:p>
            <a:pPr algn="ctr"/>
            <a:endParaRPr lang="it-IT" i="1" dirty="0">
              <a:solidFill>
                <a:srgbClr val="002060"/>
              </a:solidFill>
            </a:endParaRPr>
          </a:p>
        </p:txBody>
      </p:sp>
      <p:sp>
        <p:nvSpPr>
          <p:cNvPr id="14" name="Esplosione 2 13"/>
          <p:cNvSpPr/>
          <p:nvPr/>
        </p:nvSpPr>
        <p:spPr>
          <a:xfrm>
            <a:off x="5364088" y="3933056"/>
            <a:ext cx="3456424" cy="2376264"/>
          </a:xfrm>
          <a:prstGeom prst="irregularSeal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2400" b="1" dirty="0" smtClean="0">
              <a:solidFill>
                <a:srgbClr val="002060"/>
              </a:solidFill>
            </a:endParaRPr>
          </a:p>
          <a:p>
            <a:pPr algn="ctr"/>
            <a:r>
              <a:rPr lang="it-IT" sz="2400" b="1" dirty="0">
                <a:solidFill>
                  <a:srgbClr val="002060"/>
                </a:solidFill>
              </a:rPr>
              <a:t>+ 200% </a:t>
            </a:r>
          </a:p>
          <a:p>
            <a:pPr algn="ctr"/>
            <a:r>
              <a:rPr lang="it-IT" i="1" dirty="0">
                <a:solidFill>
                  <a:srgbClr val="002060"/>
                </a:solidFill>
              </a:rPr>
              <a:t>Contatti con giovani laureati</a:t>
            </a:r>
          </a:p>
          <a:p>
            <a:pPr algn="ctr"/>
            <a:endParaRPr lang="it-IT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38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301209"/>
            <a:ext cx="1728192" cy="1107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42959"/>
            <a:ext cx="1889867" cy="169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5108">
            <a:off x="994836" y="859947"/>
            <a:ext cx="1995016" cy="1995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052" y="4365104"/>
            <a:ext cx="2673460" cy="1546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222" y="3717032"/>
            <a:ext cx="360040" cy="310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89040"/>
            <a:ext cx="2120649" cy="1162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CasellaDiTesto 25"/>
          <p:cNvSpPr txBox="1"/>
          <p:nvPr/>
        </p:nvSpPr>
        <p:spPr>
          <a:xfrm>
            <a:off x="539552" y="3388930"/>
            <a:ext cx="1968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002060"/>
                </a:solidFill>
              </a:rPr>
              <a:t>Master e Università</a:t>
            </a:r>
            <a:endParaRPr lang="it-IT" sz="2000" b="1" dirty="0">
              <a:solidFill>
                <a:srgbClr val="002060"/>
              </a:solidFill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5868144" y="3933056"/>
            <a:ext cx="2922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002060"/>
                </a:solidFill>
              </a:rPr>
              <a:t>Job Meeting</a:t>
            </a:r>
            <a:endParaRPr lang="it-IT" sz="2000" b="1" dirty="0">
              <a:solidFill>
                <a:srgbClr val="002060"/>
              </a:solidFill>
            </a:endParaRPr>
          </a:p>
        </p:txBody>
      </p:sp>
      <p:grpSp>
        <p:nvGrpSpPr>
          <p:cNvPr id="2" name="Gruppo 1"/>
          <p:cNvGrpSpPr/>
          <p:nvPr/>
        </p:nvGrpSpPr>
        <p:grpSpPr>
          <a:xfrm>
            <a:off x="3151621" y="246294"/>
            <a:ext cx="3024336" cy="2052829"/>
            <a:chOff x="3151621" y="246294"/>
            <a:chExt cx="3024336" cy="2052829"/>
          </a:xfrm>
        </p:grpSpPr>
        <p:sp>
          <p:nvSpPr>
            <p:cNvPr id="20" name="Fumetto 4 19"/>
            <p:cNvSpPr/>
            <p:nvPr/>
          </p:nvSpPr>
          <p:spPr>
            <a:xfrm>
              <a:off x="3151621" y="246294"/>
              <a:ext cx="3024336" cy="2052829"/>
            </a:xfrm>
            <a:prstGeom prst="cloudCallout">
              <a:avLst/>
            </a:prstGeom>
            <a:gradFill flip="none" rotWithShape="1">
              <a:gsLst>
                <a:gs pos="0">
                  <a:srgbClr val="FFFF00"/>
                </a:gs>
                <a:gs pos="50000">
                  <a:srgbClr val="E8F446">
                    <a:tint val="44500"/>
                    <a:satMod val="160000"/>
                  </a:srgbClr>
                </a:gs>
                <a:gs pos="100000">
                  <a:srgbClr val="E8F446">
                    <a:tint val="23500"/>
                    <a:satMod val="16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3563888" y="721030"/>
              <a:ext cx="25408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000" b="1" dirty="0" smtClean="0">
                  <a:solidFill>
                    <a:srgbClr val="002060"/>
                  </a:solidFill>
                </a:rPr>
                <a:t>5000 contatti/anno</a:t>
              </a:r>
              <a:endParaRPr lang="it-IT" sz="2000" b="1" dirty="0">
                <a:solidFill>
                  <a:srgbClr val="002060"/>
                </a:solidFill>
              </a:endParaRPr>
            </a:p>
          </p:txBody>
        </p:sp>
        <p:pic>
          <p:nvPicPr>
            <p:cNvPr id="2063" name="Picture 1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4770" y="1052736"/>
              <a:ext cx="961286" cy="949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69" name="Connettore 7 68"/>
          <p:cNvCxnSpPr>
            <a:stCxn id="2055" idx="3"/>
          </p:cNvCxnSpPr>
          <p:nvPr/>
        </p:nvCxnSpPr>
        <p:spPr>
          <a:xfrm flipV="1">
            <a:off x="4211960" y="5096709"/>
            <a:ext cx="510889" cy="758062"/>
          </a:xfrm>
          <a:prstGeom prst="curvedConnector2">
            <a:avLst/>
          </a:prstGeom>
          <a:ln w="38100">
            <a:solidFill>
              <a:srgbClr val="9900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" name="Picture 1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355" y="2745482"/>
            <a:ext cx="3268805" cy="2699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060" y="4288885"/>
            <a:ext cx="717159" cy="58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296" y="2010980"/>
            <a:ext cx="1951037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6" name="Connettore 7 75"/>
          <p:cNvCxnSpPr/>
          <p:nvPr/>
        </p:nvCxnSpPr>
        <p:spPr>
          <a:xfrm>
            <a:off x="1628110" y="2299123"/>
            <a:ext cx="1327929" cy="810055"/>
          </a:xfrm>
          <a:prstGeom prst="curvedConnector3">
            <a:avLst/>
          </a:prstGeom>
          <a:ln w="38100">
            <a:solidFill>
              <a:srgbClr val="9900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7 49"/>
          <p:cNvCxnSpPr/>
          <p:nvPr/>
        </p:nvCxnSpPr>
        <p:spPr>
          <a:xfrm>
            <a:off x="1043608" y="4941168"/>
            <a:ext cx="2108013" cy="330091"/>
          </a:xfrm>
          <a:prstGeom prst="curvedConnector3">
            <a:avLst>
              <a:gd name="adj1" fmla="val 35188"/>
            </a:avLst>
          </a:prstGeom>
          <a:ln w="38100">
            <a:solidFill>
              <a:srgbClr val="9900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7 54"/>
          <p:cNvCxnSpPr/>
          <p:nvPr/>
        </p:nvCxnSpPr>
        <p:spPr>
          <a:xfrm rot="10800000">
            <a:off x="5436096" y="4095354"/>
            <a:ext cx="668608" cy="631897"/>
          </a:xfrm>
          <a:prstGeom prst="curvedConnector3">
            <a:avLst/>
          </a:prstGeom>
          <a:ln w="38100">
            <a:solidFill>
              <a:srgbClr val="9900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78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00"/>
                            </p:stCondLst>
                            <p:childTnLst>
                              <p:par>
                                <p:cTn id="4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00"/>
                            </p:stCondLst>
                            <p:childTnLst>
                              <p:par>
                                <p:cTn id="5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egnaposto contenuto 6"/>
          <p:cNvSpPr>
            <a:spLocks noGrp="1"/>
          </p:cNvSpPr>
          <p:nvPr>
            <p:ph sz="half" idx="2"/>
          </p:nvPr>
        </p:nvSpPr>
        <p:spPr bwMode="auto">
          <a:xfrm>
            <a:off x="5580112" y="3518624"/>
            <a:ext cx="3240360" cy="274690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defTabSz="914400">
              <a:buFont typeface="Courier New" pitchFamily="49" charset="0"/>
              <a:buChar char="o"/>
            </a:pPr>
            <a:r>
              <a:rPr lang="it-IT" altLang="it-IT" kern="1200" dirty="0" smtClean="0">
                <a:solidFill>
                  <a:srgbClr val="002060"/>
                </a:solidFill>
                <a:latin typeface="+mj-lt"/>
                <a:ea typeface="ＭＳ Ｐゴシック" pitchFamily="34" charset="-128"/>
                <a:cs typeface="+mn-cs"/>
              </a:rPr>
              <a:t>Nuovi </a:t>
            </a:r>
            <a:r>
              <a:rPr lang="it-IT" altLang="it-IT" kern="1200" dirty="0">
                <a:solidFill>
                  <a:srgbClr val="002060"/>
                </a:solidFill>
                <a:latin typeface="+mj-lt"/>
                <a:ea typeface="ＭＳ Ｐゴシック" pitchFamily="34" charset="-128"/>
                <a:cs typeface="+mn-cs"/>
              </a:rPr>
              <a:t>strumenti: Social </a:t>
            </a:r>
            <a:r>
              <a:rPr lang="it-IT" altLang="it-IT" kern="1200" dirty="0" err="1">
                <a:solidFill>
                  <a:srgbClr val="002060"/>
                </a:solidFill>
                <a:latin typeface="+mj-lt"/>
                <a:ea typeface="ＭＳ Ｐゴシック" pitchFamily="34" charset="-128"/>
                <a:cs typeface="+mn-cs"/>
              </a:rPr>
              <a:t>Recruiting</a:t>
            </a:r>
            <a:r>
              <a:rPr lang="it-IT" altLang="it-IT" kern="1200" dirty="0">
                <a:solidFill>
                  <a:srgbClr val="002060"/>
                </a:solidFill>
                <a:latin typeface="+mj-lt"/>
                <a:ea typeface="ＭＳ Ｐゴシック" pitchFamily="34" charset="-128"/>
                <a:cs typeface="+mn-cs"/>
              </a:rPr>
              <a:t> (</a:t>
            </a:r>
            <a:r>
              <a:rPr lang="it-IT" altLang="it-IT" kern="1200" dirty="0" err="1" smtClean="0">
                <a:solidFill>
                  <a:srgbClr val="002060"/>
                </a:solidFill>
                <a:latin typeface="+mj-lt"/>
                <a:ea typeface="ＭＳ Ｐゴシック" pitchFamily="34" charset="-128"/>
                <a:cs typeface="+mn-cs"/>
              </a:rPr>
              <a:t>Facebook</a:t>
            </a:r>
            <a:r>
              <a:rPr lang="it-IT" altLang="it-IT" kern="1200" dirty="0" smtClean="0">
                <a:solidFill>
                  <a:srgbClr val="002060"/>
                </a:solidFill>
                <a:latin typeface="+mj-lt"/>
                <a:ea typeface="ＭＳ Ｐゴシック" pitchFamily="34" charset="-128"/>
                <a:cs typeface="+mn-cs"/>
              </a:rPr>
              <a:t>,</a:t>
            </a:r>
            <a:r>
              <a:rPr lang="it-IT" altLang="it-IT" kern="1200" dirty="0" err="1" smtClean="0">
                <a:solidFill>
                  <a:srgbClr val="002060"/>
                </a:solidFill>
                <a:latin typeface="+mj-lt"/>
                <a:ea typeface="ＭＳ Ｐゴシック" pitchFamily="34" charset="-128"/>
                <a:cs typeface="+mn-cs"/>
              </a:rPr>
              <a:t>Linkedin</a:t>
            </a:r>
            <a:r>
              <a:rPr lang="it-IT" altLang="it-IT" kern="1200" dirty="0">
                <a:solidFill>
                  <a:srgbClr val="002060"/>
                </a:solidFill>
                <a:latin typeface="+mj-lt"/>
                <a:ea typeface="ＭＳ Ｐゴシック" pitchFamily="34" charset="-128"/>
                <a:cs typeface="+mn-cs"/>
              </a:rPr>
              <a:t>,..)</a:t>
            </a:r>
          </a:p>
          <a:p>
            <a:pPr marL="342900" indent="-342900" defTabSz="914400">
              <a:buFont typeface="Courier New" pitchFamily="49" charset="0"/>
              <a:buChar char="o"/>
            </a:pPr>
            <a:r>
              <a:rPr lang="it-IT" altLang="it-IT" kern="1200" dirty="0">
                <a:solidFill>
                  <a:srgbClr val="002060"/>
                </a:solidFill>
                <a:latin typeface="+mj-lt"/>
                <a:ea typeface="ＭＳ Ｐゴシック" pitchFamily="34" charset="-128"/>
                <a:cs typeface="+mn-cs"/>
              </a:rPr>
              <a:t>Processo selezione più strutturato</a:t>
            </a:r>
          </a:p>
          <a:p>
            <a:pPr marL="342900" indent="-342900" defTabSz="914400">
              <a:buFont typeface="Courier New" pitchFamily="49" charset="0"/>
              <a:buChar char="o"/>
            </a:pPr>
            <a:r>
              <a:rPr lang="it-IT" altLang="it-IT" kern="1200" dirty="0">
                <a:solidFill>
                  <a:srgbClr val="002060"/>
                </a:solidFill>
                <a:latin typeface="+mj-lt"/>
                <a:ea typeface="ＭＳ Ｐゴシック" pitchFamily="34" charset="-128"/>
                <a:cs typeface="+mn-cs"/>
              </a:rPr>
              <a:t>Candidati ricercati a livello nazionale e internazionale </a:t>
            </a:r>
          </a:p>
          <a:p>
            <a:pPr marL="342900" indent="-342900" defTabSz="914400">
              <a:buFont typeface="Courier New" pitchFamily="49" charset="0"/>
              <a:buChar char="o"/>
            </a:pPr>
            <a:endParaRPr lang="it-IT" altLang="it-IT" kern="1200" dirty="0">
              <a:solidFill>
                <a:srgbClr val="002060"/>
              </a:solidFill>
              <a:latin typeface="+mj-lt"/>
              <a:ea typeface="ＭＳ Ｐゴシック" pitchFamily="34" charset="-128"/>
              <a:cs typeface="+mn-cs"/>
            </a:endParaRPr>
          </a:p>
        </p:txBody>
      </p:sp>
      <p:sp>
        <p:nvSpPr>
          <p:cNvPr id="10243" name="Titolo 4"/>
          <p:cNvSpPr>
            <a:spLocks noGrp="1"/>
          </p:cNvSpPr>
          <p:nvPr>
            <p:ph type="title"/>
          </p:nvPr>
        </p:nvSpPr>
        <p:spPr bwMode="auto">
          <a:xfrm>
            <a:off x="539552" y="548680"/>
            <a:ext cx="8229600" cy="517525"/>
          </a:xfrm>
        </p:spPr>
        <p:txBody>
          <a:bodyPr>
            <a:normAutofit/>
          </a:bodyPr>
          <a:lstStyle/>
          <a:p>
            <a:pPr algn="ctr"/>
            <a:r>
              <a:rPr lang="it-IT" altLang="it-IT" sz="2000" b="1" cap="none" dirty="0" smtClean="0">
                <a:solidFill>
                  <a:srgbClr val="0070C0"/>
                </a:solidFill>
              </a:rPr>
              <a:t>Come è cambiata la Selezione ?</a:t>
            </a:r>
          </a:p>
        </p:txBody>
      </p:sp>
      <p:pic>
        <p:nvPicPr>
          <p:cNvPr id="19" name="Picture 7" descr="C:\Users\eperticara\Desktop\immagini presentazione\manager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157" y="1892437"/>
            <a:ext cx="1246886" cy="12485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CasellaDiTesto 1"/>
          <p:cNvSpPr txBox="1">
            <a:spLocks noChangeArrowheads="1"/>
          </p:cNvSpPr>
          <p:nvPr/>
        </p:nvSpPr>
        <p:spPr bwMode="auto">
          <a:xfrm>
            <a:off x="683568" y="3861048"/>
            <a:ext cx="324036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>
              <a:buFont typeface="Courier New" pitchFamily="49" charset="0"/>
              <a:buChar char="o"/>
              <a:defRPr/>
            </a:pPr>
            <a:r>
              <a:rPr lang="it-IT" sz="1800" dirty="0" smtClean="0">
                <a:solidFill>
                  <a:srgbClr val="002060"/>
                </a:solidFill>
                <a:latin typeface="+mj-lt"/>
              </a:rPr>
              <a:t>Annunci su stampa o on line</a:t>
            </a:r>
          </a:p>
          <a:p>
            <a:pPr eaLnBrk="1" hangingPunct="1">
              <a:buFont typeface="Courier New" pitchFamily="49" charset="0"/>
              <a:buChar char="o"/>
              <a:defRPr/>
            </a:pPr>
            <a:r>
              <a:rPr lang="it-IT" sz="1800" dirty="0" smtClean="0">
                <a:solidFill>
                  <a:srgbClr val="002060"/>
                </a:solidFill>
                <a:latin typeface="+mj-lt"/>
              </a:rPr>
              <a:t>Processo semplice: attraverso colloqui individuali</a:t>
            </a:r>
          </a:p>
          <a:p>
            <a:pPr eaLnBrk="1" hangingPunct="1">
              <a:buFont typeface="Courier New" pitchFamily="49" charset="0"/>
              <a:buChar char="o"/>
              <a:defRPr/>
            </a:pPr>
            <a:r>
              <a:rPr lang="it-IT" sz="1800" dirty="0" smtClean="0">
                <a:solidFill>
                  <a:srgbClr val="002060"/>
                </a:solidFill>
                <a:latin typeface="+mj-lt"/>
              </a:rPr>
              <a:t>Ricerca candidati «in loco»</a:t>
            </a:r>
          </a:p>
          <a:p>
            <a:pPr eaLnBrk="1" hangingPunct="1">
              <a:buFont typeface="Courier New" pitchFamily="49" charset="0"/>
              <a:buChar char="o"/>
              <a:defRPr/>
            </a:pPr>
            <a:endParaRPr lang="it-IT" sz="1800" dirty="0" smtClean="0">
              <a:solidFill>
                <a:srgbClr val="002060"/>
              </a:solidFill>
            </a:endParaRPr>
          </a:p>
        </p:txBody>
      </p:sp>
      <p:grpSp>
        <p:nvGrpSpPr>
          <p:cNvPr id="2" name="Gruppo 10"/>
          <p:cNvGrpSpPr/>
          <p:nvPr/>
        </p:nvGrpSpPr>
        <p:grpSpPr>
          <a:xfrm>
            <a:off x="5940152" y="1412776"/>
            <a:ext cx="2647627" cy="1912211"/>
            <a:chOff x="6228184" y="1537518"/>
            <a:chExt cx="2647627" cy="1912211"/>
          </a:xfrm>
        </p:grpSpPr>
        <p:pic>
          <p:nvPicPr>
            <p:cNvPr id="26" name="Picture 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7540" y="1737067"/>
              <a:ext cx="2016224" cy="1471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Fumetto 4 8"/>
            <p:cNvSpPr/>
            <p:nvPr/>
          </p:nvSpPr>
          <p:spPr>
            <a:xfrm>
              <a:off x="6228184" y="1537518"/>
              <a:ext cx="2647627" cy="1912211"/>
            </a:xfrm>
            <a:prstGeom prst="cloudCallou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67708"/>
            <a:ext cx="2736304" cy="229334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107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CasellaDiTesto 15"/>
          <p:cNvSpPr txBox="1"/>
          <p:nvPr/>
        </p:nvSpPr>
        <p:spPr>
          <a:xfrm>
            <a:off x="1068084" y="1189621"/>
            <a:ext cx="1535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0070C0"/>
                </a:solidFill>
                <a:latin typeface="Lucida Handwriting" panose="03010101010101010101" pitchFamily="66" charset="0"/>
              </a:rPr>
              <a:t>IERI… </a:t>
            </a:r>
            <a:endParaRPr lang="it-IT" sz="2400" b="1" dirty="0">
              <a:solidFill>
                <a:srgbClr val="0070C0"/>
              </a:solidFill>
              <a:latin typeface="Lucida Handwriting" panose="03010101010101010101" pitchFamily="66" charset="0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6579256" y="980729"/>
            <a:ext cx="1378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rgbClr val="0070C0"/>
                </a:solidFill>
                <a:latin typeface="Lucida Handwriting" panose="03010101010101010101" pitchFamily="66" charset="0"/>
              </a:rPr>
              <a:t>…OGGI</a:t>
            </a:r>
            <a:endParaRPr lang="it-IT" sz="2400" b="1" dirty="0">
              <a:solidFill>
                <a:srgbClr val="0070C0"/>
              </a:solidFill>
              <a:latin typeface="Lucida Handwriting" panose="03010101010101010101" pitchFamily="66" charset="0"/>
            </a:endParaRPr>
          </a:p>
        </p:txBody>
      </p:sp>
      <p:sp>
        <p:nvSpPr>
          <p:cNvPr id="14336" name="Figura a mano libera 14335"/>
          <p:cNvSpPr/>
          <p:nvPr/>
        </p:nvSpPr>
        <p:spPr>
          <a:xfrm rot="21165504">
            <a:off x="3858402" y="1488826"/>
            <a:ext cx="1386046" cy="4760536"/>
          </a:xfrm>
          <a:custGeom>
            <a:avLst/>
            <a:gdLst>
              <a:gd name="connsiteX0" fmla="*/ 216816 w 1386046"/>
              <a:gd name="connsiteY0" fmla="*/ 0 h 4760536"/>
              <a:gd name="connsiteX1" fmla="*/ 1385740 w 1386046"/>
              <a:gd name="connsiteY1" fmla="*/ 311085 h 4760536"/>
              <a:gd name="connsiteX2" fmla="*/ 339365 w 1386046"/>
              <a:gd name="connsiteY2" fmla="*/ 1244338 h 4760536"/>
              <a:gd name="connsiteX3" fmla="*/ 1036948 w 1386046"/>
              <a:gd name="connsiteY3" fmla="*/ 2318994 h 4760536"/>
              <a:gd name="connsiteX4" fmla="*/ 94268 w 1386046"/>
              <a:gd name="connsiteY4" fmla="*/ 3063712 h 4760536"/>
              <a:gd name="connsiteX5" fmla="*/ 942680 w 1386046"/>
              <a:gd name="connsiteY5" fmla="*/ 4081806 h 4760536"/>
              <a:gd name="connsiteX6" fmla="*/ 0 w 1386046"/>
              <a:gd name="connsiteY6" fmla="*/ 4760536 h 4760536"/>
              <a:gd name="connsiteX7" fmla="*/ 0 w 1386046"/>
              <a:gd name="connsiteY7" fmla="*/ 4760536 h 4760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86046" h="4760536">
                <a:moveTo>
                  <a:pt x="216816" y="0"/>
                </a:moveTo>
                <a:cubicBezTo>
                  <a:pt x="791065" y="51847"/>
                  <a:pt x="1365315" y="103695"/>
                  <a:pt x="1385740" y="311085"/>
                </a:cubicBezTo>
                <a:cubicBezTo>
                  <a:pt x="1406165" y="518475"/>
                  <a:pt x="397497" y="909687"/>
                  <a:pt x="339365" y="1244338"/>
                </a:cubicBezTo>
                <a:cubicBezTo>
                  <a:pt x="281233" y="1578990"/>
                  <a:pt x="1077797" y="2015765"/>
                  <a:pt x="1036948" y="2318994"/>
                </a:cubicBezTo>
                <a:cubicBezTo>
                  <a:pt x="996099" y="2622223"/>
                  <a:pt x="109979" y="2769910"/>
                  <a:pt x="94268" y="3063712"/>
                </a:cubicBezTo>
                <a:cubicBezTo>
                  <a:pt x="78557" y="3357514"/>
                  <a:pt x="958391" y="3799002"/>
                  <a:pt x="942680" y="4081806"/>
                </a:cubicBezTo>
                <a:cubicBezTo>
                  <a:pt x="926969" y="4364610"/>
                  <a:pt x="0" y="4760536"/>
                  <a:pt x="0" y="4760536"/>
                </a:cubicBezTo>
                <a:lnTo>
                  <a:pt x="0" y="4760536"/>
                </a:lnTo>
              </a:path>
            </a:pathLst>
          </a:custGeom>
          <a:noFill/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995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30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  <p:bldP spid="10243" grpId="0"/>
      <p:bldP spid="20" grpId="0"/>
      <p:bldP spid="16" grpId="0"/>
      <p:bldP spid="30" grpId="0"/>
      <p:bldP spid="143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078004"/>
            <a:ext cx="1751856" cy="1529224"/>
          </a:xfrm>
          <a:prstGeom prst="rect">
            <a:avLst/>
          </a:prstGeom>
        </p:spPr>
      </p:pic>
      <p:sp>
        <p:nvSpPr>
          <p:cNvPr id="7" name="Nastro 4 6"/>
          <p:cNvSpPr/>
          <p:nvPr/>
        </p:nvSpPr>
        <p:spPr>
          <a:xfrm>
            <a:off x="179512" y="2708920"/>
            <a:ext cx="8352928" cy="3888432"/>
          </a:xfrm>
          <a:prstGeom prst="ellipseRibbon">
            <a:avLst>
              <a:gd name="adj1" fmla="val 76994"/>
              <a:gd name="adj2" fmla="val 70820"/>
              <a:gd name="adj3" fmla="val 7603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44000" rtlCol="0" anchor="ctr">
            <a:noAutofit/>
          </a:bodyPr>
          <a:lstStyle/>
          <a:p>
            <a:pPr algn="ctr"/>
            <a:endParaRPr lang="it-IT" sz="3200" dirty="0" smtClean="0">
              <a:solidFill>
                <a:srgbClr val="002060"/>
              </a:solidFill>
              <a:effectLst>
                <a:glow rad="139700">
                  <a:srgbClr val="FFC000">
                    <a:alpha val="40000"/>
                  </a:srgbClr>
                </a:glow>
              </a:effectLst>
            </a:endParaRPr>
          </a:p>
          <a:p>
            <a:pPr algn="ctr"/>
            <a:r>
              <a:rPr lang="it-IT" sz="3600" dirty="0" smtClean="0">
                <a:solidFill>
                  <a:srgbClr val="002060"/>
                </a:solidFill>
                <a:effectLst>
                  <a:glow rad="139700">
                    <a:srgbClr val="FFC000">
                      <a:alpha val="40000"/>
                    </a:srgbClr>
                  </a:glow>
                </a:effectLst>
              </a:rPr>
              <a:t>Le fasi della selezione</a:t>
            </a:r>
            <a:endParaRPr lang="it-IT" sz="3600" dirty="0">
              <a:solidFill>
                <a:srgbClr val="002060"/>
              </a:solidFill>
              <a:effectLst>
                <a:glow rad="139700">
                  <a:srgbClr val="FFC000">
                    <a:alpha val="40000"/>
                  </a:srgbClr>
                </a:glo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360" y="2047987"/>
            <a:ext cx="1742400" cy="1533600"/>
          </a:xfrm>
          <a:prstGeom prst="rect">
            <a:avLst/>
          </a:prstGeom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31" y="1808789"/>
            <a:ext cx="1944216" cy="1822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ttangolo arrotondato 11"/>
          <p:cNvSpPr/>
          <p:nvPr/>
        </p:nvSpPr>
        <p:spPr>
          <a:xfrm>
            <a:off x="207083" y="3593750"/>
            <a:ext cx="2407060" cy="70791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rgbClr val="002060"/>
                </a:solidFill>
              </a:rPr>
              <a:t>Colloquio </a:t>
            </a:r>
            <a:endParaRPr lang="it-IT" sz="2400" b="1" dirty="0" smtClean="0">
              <a:solidFill>
                <a:srgbClr val="002060"/>
              </a:solidFill>
            </a:endParaRPr>
          </a:p>
          <a:p>
            <a:pPr algn="ctr"/>
            <a:r>
              <a:rPr lang="it-IT" sz="2400" b="1" dirty="0" smtClean="0">
                <a:solidFill>
                  <a:srgbClr val="002060"/>
                </a:solidFill>
              </a:rPr>
              <a:t>di </a:t>
            </a:r>
            <a:r>
              <a:rPr lang="it-IT" sz="2400" b="1" dirty="0">
                <a:solidFill>
                  <a:srgbClr val="002060"/>
                </a:solidFill>
              </a:rPr>
              <a:t>gruppo</a:t>
            </a:r>
          </a:p>
        </p:txBody>
      </p:sp>
      <p:sp>
        <p:nvSpPr>
          <p:cNvPr id="16" name="Rettangolo arrotondato 15"/>
          <p:cNvSpPr/>
          <p:nvPr/>
        </p:nvSpPr>
        <p:spPr>
          <a:xfrm>
            <a:off x="2987824" y="3607228"/>
            <a:ext cx="3031316" cy="69443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solidFill>
                  <a:srgbClr val="002060"/>
                </a:solidFill>
              </a:rPr>
              <a:t>Colloquio </a:t>
            </a:r>
            <a:endParaRPr lang="it-IT" sz="2400" b="1" dirty="0" smtClean="0">
              <a:solidFill>
                <a:srgbClr val="002060"/>
              </a:solidFill>
            </a:endParaRPr>
          </a:p>
          <a:p>
            <a:pPr algn="ctr"/>
            <a:r>
              <a:rPr lang="it-IT" sz="2400" b="1" dirty="0" smtClean="0">
                <a:solidFill>
                  <a:srgbClr val="002060"/>
                </a:solidFill>
              </a:rPr>
              <a:t>individuale</a:t>
            </a:r>
            <a:endParaRPr lang="it-IT" sz="2400" b="1" dirty="0">
              <a:solidFill>
                <a:srgbClr val="002060"/>
              </a:solidFill>
            </a:endParaRPr>
          </a:p>
        </p:txBody>
      </p:sp>
      <p:sp>
        <p:nvSpPr>
          <p:cNvPr id="17" name="Rettangolo arrotondato 16"/>
          <p:cNvSpPr/>
          <p:nvPr/>
        </p:nvSpPr>
        <p:spPr>
          <a:xfrm>
            <a:off x="6325952" y="3581587"/>
            <a:ext cx="2717374" cy="72007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002060"/>
                </a:solidFill>
              </a:rPr>
              <a:t>Inserimento in azienda</a:t>
            </a:r>
            <a:endParaRPr lang="it-IT" sz="2400" b="1" dirty="0">
              <a:solidFill>
                <a:srgbClr val="002060"/>
              </a:solidFill>
            </a:endParaRPr>
          </a:p>
        </p:txBody>
      </p:sp>
      <p:sp>
        <p:nvSpPr>
          <p:cNvPr id="18" name="Esplosione 2 17"/>
          <p:cNvSpPr/>
          <p:nvPr/>
        </p:nvSpPr>
        <p:spPr>
          <a:xfrm>
            <a:off x="202834" y="1340768"/>
            <a:ext cx="1203530" cy="936104"/>
          </a:xfrm>
          <a:prstGeom prst="irregularSeal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002060"/>
                </a:solidFill>
              </a:rPr>
              <a:t>1</a:t>
            </a:r>
            <a:endParaRPr lang="it-IT" sz="2400" b="1" dirty="0">
              <a:solidFill>
                <a:srgbClr val="002060"/>
              </a:solidFill>
            </a:endParaRPr>
          </a:p>
        </p:txBody>
      </p:sp>
      <p:sp>
        <p:nvSpPr>
          <p:cNvPr id="19" name="Esplosione 2 18"/>
          <p:cNvSpPr/>
          <p:nvPr/>
        </p:nvSpPr>
        <p:spPr>
          <a:xfrm>
            <a:off x="3071595" y="1340737"/>
            <a:ext cx="1203530" cy="936104"/>
          </a:xfrm>
          <a:prstGeom prst="irregularSeal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002060"/>
                </a:solidFill>
              </a:rPr>
              <a:t>2</a:t>
            </a:r>
            <a:endParaRPr lang="it-IT" sz="2400" b="1" dirty="0">
              <a:solidFill>
                <a:srgbClr val="002060"/>
              </a:solidFill>
            </a:endParaRPr>
          </a:p>
        </p:txBody>
      </p:sp>
      <p:sp>
        <p:nvSpPr>
          <p:cNvPr id="20" name="Esplosione 2 19"/>
          <p:cNvSpPr/>
          <p:nvPr/>
        </p:nvSpPr>
        <p:spPr>
          <a:xfrm>
            <a:off x="6019140" y="1166322"/>
            <a:ext cx="1203530" cy="936104"/>
          </a:xfrm>
          <a:prstGeom prst="irregularSeal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rgbClr val="002060"/>
                </a:solidFill>
              </a:rPr>
              <a:t>3</a:t>
            </a:r>
            <a:endParaRPr lang="it-IT" sz="2400" b="1" dirty="0">
              <a:solidFill>
                <a:srgbClr val="002060"/>
              </a:solidFill>
            </a:endParaRPr>
          </a:p>
        </p:txBody>
      </p:sp>
      <p:sp>
        <p:nvSpPr>
          <p:cNvPr id="13" name="Titolo 4"/>
          <p:cNvSpPr>
            <a:spLocks noGrp="1"/>
          </p:cNvSpPr>
          <p:nvPr>
            <p:ph type="title"/>
          </p:nvPr>
        </p:nvSpPr>
        <p:spPr bwMode="auto">
          <a:xfrm>
            <a:off x="457200" y="332656"/>
            <a:ext cx="8229600" cy="517525"/>
          </a:xfrm>
        </p:spPr>
        <p:txBody>
          <a:bodyPr>
            <a:noAutofit/>
          </a:bodyPr>
          <a:lstStyle/>
          <a:p>
            <a:pPr algn="ctr"/>
            <a:r>
              <a:rPr lang="it-IT" altLang="it-IT" sz="2400" b="1" cap="none" dirty="0" smtClean="0">
                <a:solidFill>
                  <a:srgbClr val="0070C0"/>
                </a:solidFill>
              </a:rPr>
              <a:t>Le fasi della selezione</a:t>
            </a:r>
          </a:p>
        </p:txBody>
      </p:sp>
    </p:spTree>
    <p:extLst>
      <p:ext uri="{BB962C8B-B14F-4D97-AF65-F5344CB8AC3E}">
        <p14:creationId xmlns:p14="http://schemas.microsoft.com/office/powerpoint/2010/main" val="313158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magine 32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olo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8822" cy="431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it-IT" sz="2400" b="1" cap="none" dirty="0" smtClean="0">
                <a:solidFill>
                  <a:srgbClr val="C00000"/>
                </a:solidFill>
              </a:rPr>
              <a:t>Un Esempio :Selezione Giovani Laureati- </a:t>
            </a:r>
            <a:r>
              <a:rPr lang="it-IT" sz="2400" b="1" cap="none" dirty="0">
                <a:solidFill>
                  <a:srgbClr val="C00000"/>
                </a:solidFill>
              </a:rPr>
              <a:t>2012</a:t>
            </a:r>
          </a:p>
        </p:txBody>
      </p:sp>
      <p:grpSp>
        <p:nvGrpSpPr>
          <p:cNvPr id="2" name="Gruppo 6"/>
          <p:cNvGrpSpPr/>
          <p:nvPr/>
        </p:nvGrpSpPr>
        <p:grpSpPr>
          <a:xfrm>
            <a:off x="3367953" y="5066902"/>
            <a:ext cx="2151194" cy="1486431"/>
            <a:chOff x="3366567" y="2743336"/>
            <a:chExt cx="1627762" cy="1642836"/>
          </a:xfrm>
          <a:gradFill>
            <a:gsLst>
              <a:gs pos="0">
                <a:srgbClr val="FFC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grpSpPr>
        <p:sp>
          <p:nvSpPr>
            <p:cNvPr id="8" name="Ovale 7"/>
            <p:cNvSpPr/>
            <p:nvPr/>
          </p:nvSpPr>
          <p:spPr>
            <a:xfrm>
              <a:off x="3366567" y="2743336"/>
              <a:ext cx="1627762" cy="1642836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Ovale 4"/>
            <p:cNvSpPr/>
            <p:nvPr/>
          </p:nvSpPr>
          <p:spPr>
            <a:xfrm>
              <a:off x="3604947" y="2983924"/>
              <a:ext cx="1151002" cy="116166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3200" b="1" kern="1200" dirty="0" smtClean="0">
                  <a:solidFill>
                    <a:srgbClr val="002060"/>
                  </a:solidFill>
                </a:rPr>
                <a:t>30 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b="1" kern="1200" dirty="0" smtClean="0">
                  <a:solidFill>
                    <a:srgbClr val="002060"/>
                  </a:solidFill>
                </a:rPr>
                <a:t>Giovani assunti</a:t>
              </a:r>
            </a:p>
          </p:txBody>
        </p:sp>
      </p:grpSp>
      <p:grpSp>
        <p:nvGrpSpPr>
          <p:cNvPr id="3" name="Gruppo 9"/>
          <p:cNvGrpSpPr/>
          <p:nvPr/>
        </p:nvGrpSpPr>
        <p:grpSpPr>
          <a:xfrm>
            <a:off x="3021483" y="3140968"/>
            <a:ext cx="2910576" cy="1369824"/>
            <a:chOff x="3292453" y="1972428"/>
            <a:chExt cx="1707095" cy="1545554"/>
          </a:xfr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grpSpPr>
        <p:sp>
          <p:nvSpPr>
            <p:cNvPr id="11" name="Ovale 10"/>
            <p:cNvSpPr/>
            <p:nvPr/>
          </p:nvSpPr>
          <p:spPr>
            <a:xfrm>
              <a:off x="3292453" y="1972428"/>
              <a:ext cx="1707095" cy="154555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Ovale 6"/>
            <p:cNvSpPr/>
            <p:nvPr/>
          </p:nvSpPr>
          <p:spPr>
            <a:xfrm>
              <a:off x="3564900" y="2198769"/>
              <a:ext cx="1207099" cy="109287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3200" b="1" kern="1200" dirty="0" smtClean="0">
                  <a:solidFill>
                    <a:srgbClr val="002060"/>
                  </a:solidFill>
                </a:rPr>
                <a:t>150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1800" b="1" kern="1200" dirty="0" smtClean="0">
                  <a:solidFill>
                    <a:srgbClr val="002060"/>
                  </a:solidFill>
                </a:rPr>
                <a:t>Giovani in Colloquio individuale</a:t>
              </a:r>
              <a:endParaRPr lang="it-IT" sz="1800" b="1" kern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4" name="Gruppo 12"/>
          <p:cNvGrpSpPr/>
          <p:nvPr/>
        </p:nvGrpSpPr>
        <p:grpSpPr>
          <a:xfrm>
            <a:off x="2460548" y="1294720"/>
            <a:ext cx="4032447" cy="1490745"/>
            <a:chOff x="3367050" y="520812"/>
            <a:chExt cx="1603941" cy="1490745"/>
          </a:xfrm>
          <a:gradFill>
            <a:gsLst>
              <a:gs pos="0">
                <a:srgbClr val="92D05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grpSpPr>
        <p:sp>
          <p:nvSpPr>
            <p:cNvPr id="14" name="Ovale 13"/>
            <p:cNvSpPr/>
            <p:nvPr/>
          </p:nvSpPr>
          <p:spPr>
            <a:xfrm>
              <a:off x="3367050" y="520812"/>
              <a:ext cx="1603941" cy="1490745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Ovale 8"/>
            <p:cNvSpPr/>
            <p:nvPr/>
          </p:nvSpPr>
          <p:spPr>
            <a:xfrm>
              <a:off x="3601942" y="739127"/>
              <a:ext cx="1134157" cy="105411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3200" b="1" kern="1200" dirty="0" smtClean="0">
                  <a:solidFill>
                    <a:srgbClr val="002060"/>
                  </a:solidFill>
                </a:rPr>
                <a:t>400</a:t>
              </a:r>
              <a:endParaRPr lang="it-IT" sz="3200" b="1" i="1" kern="1200" dirty="0" smtClean="0">
                <a:solidFill>
                  <a:srgbClr val="002060"/>
                </a:solidFill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1800" b="1" kern="1200" dirty="0" smtClean="0">
                  <a:solidFill>
                    <a:srgbClr val="002060"/>
                  </a:solidFill>
                </a:rPr>
                <a:t>Giovani in Colloquio di gruppo</a:t>
              </a:r>
              <a:endParaRPr lang="it-IT" sz="1800" b="1" kern="1200" dirty="0">
                <a:solidFill>
                  <a:srgbClr val="002060"/>
                </a:solidFill>
              </a:endParaRPr>
            </a:p>
          </p:txBody>
        </p:sp>
      </p:grpSp>
      <p:cxnSp>
        <p:nvCxnSpPr>
          <p:cNvPr id="17" name="Connettore 1 16"/>
          <p:cNvCxnSpPr/>
          <p:nvPr/>
        </p:nvCxnSpPr>
        <p:spPr>
          <a:xfrm>
            <a:off x="1907704" y="1196752"/>
            <a:ext cx="1460249" cy="5138898"/>
          </a:xfrm>
          <a:prstGeom prst="line">
            <a:avLst/>
          </a:prstGeom>
          <a:ln w="28575">
            <a:solidFill>
              <a:srgbClr val="00206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 flipH="1">
            <a:off x="5544091" y="1196752"/>
            <a:ext cx="1476181" cy="5256584"/>
          </a:xfrm>
          <a:prstGeom prst="line">
            <a:avLst/>
          </a:prstGeom>
          <a:ln w="28575">
            <a:solidFill>
              <a:srgbClr val="00206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Freccia in giù 22"/>
          <p:cNvSpPr/>
          <p:nvPr/>
        </p:nvSpPr>
        <p:spPr>
          <a:xfrm>
            <a:off x="4227526" y="2567151"/>
            <a:ext cx="432048" cy="599446"/>
          </a:xfrm>
          <a:prstGeom prst="downArrow">
            <a:avLst/>
          </a:prstGeom>
          <a:solidFill>
            <a:srgbClr val="E8F44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Freccia in giù 23"/>
          <p:cNvSpPr/>
          <p:nvPr/>
        </p:nvSpPr>
        <p:spPr>
          <a:xfrm>
            <a:off x="4227526" y="4467456"/>
            <a:ext cx="432048" cy="599446"/>
          </a:xfrm>
          <a:prstGeom prst="downArrow">
            <a:avLst/>
          </a:prstGeom>
          <a:solidFill>
            <a:srgbClr val="E8F44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8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20590"/>
            <a:ext cx="1100837" cy="209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26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magine 32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olo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8822" cy="431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2800" dirty="0" smtClean="0">
                <a:solidFill>
                  <a:srgbClr val="C00000"/>
                </a:solidFill>
              </a:rPr>
              <a:t>Come prepararsi al mondo del lavoro?</a:t>
            </a:r>
            <a:endParaRPr lang="it-IT" sz="2800" b="1" cap="none" dirty="0">
              <a:solidFill>
                <a:srgbClr val="C00000"/>
              </a:solidFill>
            </a:endParaRPr>
          </a:p>
        </p:txBody>
      </p:sp>
      <p:grpSp>
        <p:nvGrpSpPr>
          <p:cNvPr id="2" name="Gruppo 6"/>
          <p:cNvGrpSpPr/>
          <p:nvPr/>
        </p:nvGrpSpPr>
        <p:grpSpPr>
          <a:xfrm>
            <a:off x="3131840" y="4941168"/>
            <a:ext cx="2592288" cy="1656185"/>
            <a:chOff x="3187907" y="2604372"/>
            <a:chExt cx="1961529" cy="1830452"/>
          </a:xfrm>
          <a:gradFill>
            <a:gsLst>
              <a:gs pos="0">
                <a:srgbClr val="FFC0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grpSpPr>
        <p:sp>
          <p:nvSpPr>
            <p:cNvPr id="8" name="Ovale 7"/>
            <p:cNvSpPr/>
            <p:nvPr/>
          </p:nvSpPr>
          <p:spPr>
            <a:xfrm>
              <a:off x="3366567" y="2743336"/>
              <a:ext cx="1627762" cy="1642836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Ovale 4"/>
            <p:cNvSpPr/>
            <p:nvPr/>
          </p:nvSpPr>
          <p:spPr>
            <a:xfrm>
              <a:off x="3187907" y="2604372"/>
              <a:ext cx="1961529" cy="183045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16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Come farsi trovare preparati  sia nella scelta dell'università che poi per l'ingresso in un contesto professionale</a:t>
              </a:r>
              <a:r>
                <a:rPr lang="it-IT" sz="2000" dirty="0" smtClean="0">
                  <a:solidFill>
                    <a:srgbClr val="C00000"/>
                  </a:solidFill>
                </a:rPr>
                <a:t>? </a:t>
              </a:r>
              <a:endParaRPr lang="it-IT" sz="2000" b="1" kern="1200" dirty="0" smtClean="0">
                <a:solidFill>
                  <a:srgbClr val="002060"/>
                </a:solidFill>
              </a:endParaRPr>
            </a:p>
          </p:txBody>
        </p:sp>
      </p:grpSp>
      <p:grpSp>
        <p:nvGrpSpPr>
          <p:cNvPr id="3" name="Gruppo 9"/>
          <p:cNvGrpSpPr/>
          <p:nvPr/>
        </p:nvGrpSpPr>
        <p:grpSpPr>
          <a:xfrm>
            <a:off x="3021483" y="3140968"/>
            <a:ext cx="2910576" cy="1369824"/>
            <a:chOff x="3292453" y="1972428"/>
            <a:chExt cx="1707095" cy="1545554"/>
          </a:xfr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grpSpPr>
        <p:sp>
          <p:nvSpPr>
            <p:cNvPr id="11" name="Ovale 10"/>
            <p:cNvSpPr/>
            <p:nvPr/>
          </p:nvSpPr>
          <p:spPr>
            <a:xfrm>
              <a:off x="3292453" y="1972428"/>
              <a:ext cx="1707095" cy="154555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Ovale 6"/>
            <p:cNvSpPr/>
            <p:nvPr/>
          </p:nvSpPr>
          <p:spPr>
            <a:xfrm>
              <a:off x="3564900" y="2198769"/>
              <a:ext cx="1207099" cy="109287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t-IT" sz="1800" b="1" kern="12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4" name="Gruppo 12"/>
          <p:cNvGrpSpPr/>
          <p:nvPr/>
        </p:nvGrpSpPr>
        <p:grpSpPr>
          <a:xfrm>
            <a:off x="2460548" y="1294720"/>
            <a:ext cx="4032447" cy="1490745"/>
            <a:chOff x="3367050" y="520812"/>
            <a:chExt cx="1603941" cy="1490745"/>
          </a:xfrm>
          <a:gradFill>
            <a:gsLst>
              <a:gs pos="0">
                <a:srgbClr val="92D05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grpSpPr>
        <p:sp>
          <p:nvSpPr>
            <p:cNvPr id="14" name="Ovale 13"/>
            <p:cNvSpPr/>
            <p:nvPr/>
          </p:nvSpPr>
          <p:spPr>
            <a:xfrm>
              <a:off x="3367050" y="520812"/>
              <a:ext cx="1603941" cy="1490745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Ovale 8"/>
            <p:cNvSpPr/>
            <p:nvPr/>
          </p:nvSpPr>
          <p:spPr>
            <a:xfrm>
              <a:off x="3601942" y="739127"/>
              <a:ext cx="1134157" cy="105411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dirty="0" smtClean="0">
                  <a:solidFill>
                    <a:srgbClr val="C00000"/>
                  </a:solidFill>
                </a:rPr>
                <a:t>Il passaggio tra lo studio e il mondo del lavoro è un momento importante in toto</a:t>
              </a:r>
              <a:endParaRPr lang="it-IT" b="1" kern="12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17" name="Connettore 1 16"/>
          <p:cNvCxnSpPr/>
          <p:nvPr/>
        </p:nvCxnSpPr>
        <p:spPr>
          <a:xfrm>
            <a:off x="1907704" y="1196752"/>
            <a:ext cx="1460249" cy="5138898"/>
          </a:xfrm>
          <a:prstGeom prst="line">
            <a:avLst/>
          </a:prstGeom>
          <a:ln w="28575">
            <a:solidFill>
              <a:srgbClr val="00206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 flipH="1">
            <a:off x="5544091" y="1196752"/>
            <a:ext cx="1476181" cy="5256584"/>
          </a:xfrm>
          <a:prstGeom prst="line">
            <a:avLst/>
          </a:prstGeom>
          <a:ln w="28575">
            <a:solidFill>
              <a:srgbClr val="00206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Freccia in giù 22"/>
          <p:cNvSpPr/>
          <p:nvPr/>
        </p:nvSpPr>
        <p:spPr>
          <a:xfrm>
            <a:off x="4227526" y="2567151"/>
            <a:ext cx="432048" cy="599446"/>
          </a:xfrm>
          <a:prstGeom prst="downArrow">
            <a:avLst/>
          </a:prstGeom>
          <a:solidFill>
            <a:srgbClr val="E8F44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Freccia in giù 23"/>
          <p:cNvSpPr/>
          <p:nvPr/>
        </p:nvSpPr>
        <p:spPr>
          <a:xfrm>
            <a:off x="4227526" y="4467456"/>
            <a:ext cx="432048" cy="599446"/>
          </a:xfrm>
          <a:prstGeom prst="downArrow">
            <a:avLst/>
          </a:prstGeom>
          <a:solidFill>
            <a:srgbClr val="E8F446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ettangolo 19"/>
          <p:cNvSpPr/>
          <p:nvPr/>
        </p:nvSpPr>
        <p:spPr>
          <a:xfrm>
            <a:off x="3779912" y="3244334"/>
            <a:ext cx="16561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solidFill>
                  <a:srgbClr val="C00000"/>
                </a:solidFill>
              </a:rPr>
              <a:t> implica il mettersi in gioco in toto</a:t>
            </a:r>
            <a:endParaRPr lang="it-IT" dirty="0"/>
          </a:p>
        </p:txBody>
      </p:sp>
      <p:pic>
        <p:nvPicPr>
          <p:cNvPr id="1026" name="Picture 2" descr="http://www.sanbaradio.it/files/imagecache/inchiesta/11012130_736371166506247_5426176684804356469_n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780928"/>
            <a:ext cx="2005938" cy="1872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26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40968"/>
            <a:ext cx="4494935" cy="2812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Fumetto 4 10"/>
          <p:cNvSpPr/>
          <p:nvPr/>
        </p:nvSpPr>
        <p:spPr>
          <a:xfrm>
            <a:off x="251520" y="3861048"/>
            <a:ext cx="3349400" cy="2433429"/>
          </a:xfrm>
          <a:prstGeom prst="cloudCallout">
            <a:avLst>
              <a:gd name="adj1" fmla="val 63669"/>
              <a:gd name="adj2" fmla="val -2793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umetto 4 6"/>
          <p:cNvSpPr/>
          <p:nvPr/>
        </p:nvSpPr>
        <p:spPr>
          <a:xfrm>
            <a:off x="0" y="694881"/>
            <a:ext cx="5616624" cy="2448272"/>
          </a:xfrm>
          <a:prstGeom prst="cloudCallout">
            <a:avLst>
              <a:gd name="adj1" fmla="val 19356"/>
              <a:gd name="adj2" fmla="val 5860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Titolo 5"/>
          <p:cNvSpPr>
            <a:spLocks noGrp="1"/>
          </p:cNvSpPr>
          <p:nvPr>
            <p:ph type="title"/>
          </p:nvPr>
        </p:nvSpPr>
        <p:spPr>
          <a:xfrm>
            <a:off x="8820472" y="4005064"/>
            <a:ext cx="8228822" cy="5175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it-IT" sz="2400" b="1" cap="none" dirty="0"/>
          </a:p>
        </p:txBody>
      </p:sp>
      <p:sp>
        <p:nvSpPr>
          <p:cNvPr id="13" name="Rettangolo 12"/>
          <p:cNvSpPr/>
          <p:nvPr/>
        </p:nvSpPr>
        <p:spPr>
          <a:xfrm>
            <a:off x="-142222" y="4653136"/>
            <a:ext cx="3547476" cy="102537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38091" tIns="0" rIns="0" bIns="0" numCol="1" spcCol="1270" anchor="t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400" b="1" i="1" kern="1200" dirty="0" smtClean="0">
                <a:solidFill>
                  <a:srgbClr val="002060"/>
                </a:solidFill>
              </a:rPr>
              <a:t>Esperienze internazionali </a:t>
            </a:r>
            <a:r>
              <a:rPr lang="it-IT" sz="2400" i="1" kern="1200" dirty="0" smtClean="0">
                <a:solidFill>
                  <a:srgbClr val="002060"/>
                </a:solidFill>
              </a:rPr>
              <a:t>(Erasmus, Progetto Leonardo)</a:t>
            </a:r>
            <a:endParaRPr lang="it-IT" sz="2400" i="1" kern="1200" dirty="0">
              <a:solidFill>
                <a:srgbClr val="002060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611560" y="1200111"/>
            <a:ext cx="4572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</a:pPr>
            <a:r>
              <a:rPr lang="it-IT" sz="2400" b="1" i="1" dirty="0">
                <a:solidFill>
                  <a:srgbClr val="002060"/>
                </a:solidFill>
              </a:rPr>
              <a:t>Opportunità formative </a:t>
            </a:r>
            <a:r>
              <a:rPr lang="it-IT" sz="2400" i="1" dirty="0">
                <a:solidFill>
                  <a:srgbClr val="002060"/>
                </a:solidFill>
              </a:rPr>
              <a:t>e di orientamento  per conoscere il mondo del lavoro  </a:t>
            </a:r>
          </a:p>
          <a:p>
            <a:pPr lvl="0" algn="ctr" defTabSz="889000">
              <a:lnSpc>
                <a:spcPct val="90000"/>
              </a:lnSpc>
              <a:spcBef>
                <a:spcPct val="0"/>
              </a:spcBef>
            </a:pPr>
            <a:r>
              <a:rPr lang="it-IT" sz="2400" i="1" dirty="0">
                <a:solidFill>
                  <a:srgbClr val="002060"/>
                </a:solidFill>
              </a:rPr>
              <a:t>(stage, alternanza scuola-lavoro)</a:t>
            </a:r>
          </a:p>
        </p:txBody>
      </p:sp>
      <p:grpSp>
        <p:nvGrpSpPr>
          <p:cNvPr id="2" name="Gruppo 4"/>
          <p:cNvGrpSpPr/>
          <p:nvPr/>
        </p:nvGrpSpPr>
        <p:grpSpPr>
          <a:xfrm>
            <a:off x="5754542" y="476672"/>
            <a:ext cx="3514859" cy="2517367"/>
            <a:chOff x="5848196" y="350236"/>
            <a:chExt cx="3514859" cy="2969981"/>
          </a:xfrm>
        </p:grpSpPr>
        <p:sp>
          <p:nvSpPr>
            <p:cNvPr id="3" name="Fumetto 4 2"/>
            <p:cNvSpPr/>
            <p:nvPr/>
          </p:nvSpPr>
          <p:spPr>
            <a:xfrm>
              <a:off x="5848196" y="350236"/>
              <a:ext cx="3389014" cy="2969981"/>
            </a:xfrm>
            <a:prstGeom prst="cloudCallou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/>
            <p:cNvSpPr/>
            <p:nvPr/>
          </p:nvSpPr>
          <p:spPr>
            <a:xfrm>
              <a:off x="6012160" y="1225828"/>
              <a:ext cx="3350895" cy="12187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400" i="1" dirty="0">
                  <a:solidFill>
                    <a:srgbClr val="002060"/>
                  </a:solidFill>
                </a:rPr>
                <a:t>Eccellente </a:t>
              </a:r>
              <a:r>
                <a:rPr lang="it-IT" sz="2400" b="1" i="1" dirty="0">
                  <a:solidFill>
                    <a:srgbClr val="002060"/>
                  </a:solidFill>
                </a:rPr>
                <a:t>percorso scolastico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400" i="1" dirty="0">
                  <a:solidFill>
                    <a:srgbClr val="002060"/>
                  </a:solidFill>
                </a:rPr>
                <a:t>(tempi e voti)</a:t>
              </a:r>
            </a:p>
          </p:txBody>
        </p:sp>
      </p:grpSp>
      <p:sp>
        <p:nvSpPr>
          <p:cNvPr id="12" name="Rettangolo 11"/>
          <p:cNvSpPr/>
          <p:nvPr/>
        </p:nvSpPr>
        <p:spPr>
          <a:xfrm>
            <a:off x="2411760" y="5877272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Come prepararsi al mondo del lavoro?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095375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itolo 5"/>
          <p:cNvSpPr>
            <a:spLocks noGrp="1"/>
          </p:cNvSpPr>
          <p:nvPr>
            <p:ph type="title"/>
          </p:nvPr>
        </p:nvSpPr>
        <p:spPr bwMode="auto">
          <a:xfrm>
            <a:off x="323528" y="260648"/>
            <a:ext cx="8496944" cy="6597352"/>
          </a:xfrm>
        </p:spPr>
        <p:txBody>
          <a:bodyPr>
            <a:noAutofit/>
          </a:bodyPr>
          <a:lstStyle/>
          <a:p>
            <a:r>
              <a:rPr lang="it-IT" altLang="it-IT" sz="2800" b="1" cap="none" dirty="0" smtClean="0"/>
              <a:t/>
            </a:r>
            <a:br>
              <a:rPr lang="it-IT" altLang="it-IT" sz="2800" b="1" cap="none" dirty="0" smtClean="0"/>
            </a:br>
            <a:endParaRPr lang="it-IT" altLang="it-IT" sz="2800" b="1" cap="none" dirty="0" smtClean="0"/>
          </a:p>
        </p:txBody>
      </p:sp>
      <p:sp>
        <p:nvSpPr>
          <p:cNvPr id="6" name="CasellaDiTesto 5"/>
          <p:cNvSpPr txBox="1"/>
          <p:nvPr/>
        </p:nvSpPr>
        <p:spPr>
          <a:xfrm>
            <a:off x="827584" y="1412776"/>
            <a:ext cx="42484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400" dirty="0" smtClean="0">
                <a:solidFill>
                  <a:srgbClr val="C00000"/>
                </a:solidFill>
                <a:latin typeface="Bauhaus 93" panose="04030905020B02020C02" pitchFamily="82" charset="0"/>
                <a:ea typeface="ＭＳ Ｐゴシック" pitchFamily="34" charset="-128"/>
              </a:rPr>
              <a:t>LAVORARE IN TEAM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467544" y="227687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2800" dirty="0" smtClean="0">
                <a:solidFill>
                  <a:srgbClr val="FFC000"/>
                </a:solidFill>
                <a:latin typeface="Bauhaus 93" panose="04030905020B02020C02" pitchFamily="82" charset="0"/>
                <a:ea typeface="ＭＳ Ｐゴシック" pitchFamily="34" charset="-128"/>
              </a:rPr>
              <a:t>COLLABORAZIONE</a:t>
            </a:r>
            <a:endParaRPr lang="it-IT" sz="2800" dirty="0">
              <a:solidFill>
                <a:srgbClr val="FFC000"/>
              </a:solidFill>
              <a:latin typeface="Bauhaus 93" panose="04030905020B02020C02" pitchFamily="82" charset="0"/>
              <a:ea typeface="ＭＳ Ｐゴシック" pitchFamily="34" charset="-128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5724128" y="198884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2800" dirty="0" smtClean="0">
                <a:solidFill>
                  <a:srgbClr val="00B0F0"/>
                </a:solidFill>
                <a:latin typeface="Bauhaus 93" panose="04030905020B02020C02" pitchFamily="82" charset="0"/>
                <a:ea typeface="ＭＳ Ｐゴシック" pitchFamily="34" charset="-128"/>
              </a:rPr>
              <a:t>INTRAPRENENZA</a:t>
            </a:r>
            <a:endParaRPr lang="it-IT" sz="2800" dirty="0">
              <a:solidFill>
                <a:srgbClr val="00B0F0"/>
              </a:solidFill>
              <a:latin typeface="Bauhaus 93" panose="04030905020B02020C02" pitchFamily="82" charset="0"/>
              <a:ea typeface="ＭＳ Ｐゴシック" pitchFamily="34" charset="-128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6188993" y="3212976"/>
            <a:ext cx="2415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3200" dirty="0" smtClean="0">
                <a:solidFill>
                  <a:srgbClr val="00B050"/>
                </a:solidFill>
                <a:latin typeface="Bauhaus 93" panose="04030905020B02020C02" pitchFamily="82" charset="0"/>
                <a:ea typeface="ＭＳ Ｐゴシック" pitchFamily="34" charset="-128"/>
              </a:rPr>
              <a:t>FLESSIBILITÀ</a:t>
            </a:r>
            <a:endParaRPr lang="it-IT" sz="3200" dirty="0">
              <a:solidFill>
                <a:srgbClr val="00B050"/>
              </a:solidFill>
              <a:latin typeface="Bauhaus 93" panose="04030905020B02020C02" pitchFamily="82" charset="0"/>
              <a:ea typeface="ＭＳ Ｐゴシック" pitchFamily="34" charset="-128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6012160" y="458112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3600" dirty="0" smtClean="0">
                <a:solidFill>
                  <a:srgbClr val="FFC000"/>
                </a:solidFill>
                <a:latin typeface="Bauhaus 93" panose="04030905020B02020C02" pitchFamily="82" charset="0"/>
                <a:ea typeface="ＭＳ Ｐゴシック" pitchFamily="34" charset="-128"/>
              </a:rPr>
              <a:t>DINAMISMO</a:t>
            </a:r>
            <a:endParaRPr lang="it-IT" sz="3600" dirty="0">
              <a:solidFill>
                <a:srgbClr val="FFC000"/>
              </a:solidFill>
              <a:latin typeface="Bauhaus 93" panose="04030905020B02020C02" pitchFamily="82" charset="0"/>
              <a:ea typeface="ＭＳ Ｐゴシック" pitchFamily="34" charset="-128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395536" y="386104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2800">
                <a:solidFill>
                  <a:srgbClr val="002060"/>
                </a:solidFill>
                <a:latin typeface="Bauhaus 93" panose="04030905020B02020C02" pitchFamily="82" charset="0"/>
                <a:ea typeface="ＭＳ Ｐゴシック" pitchFamily="34" charset="-128"/>
              </a:defRPr>
            </a:lvl1pPr>
          </a:lstStyle>
          <a:p>
            <a:r>
              <a:rPr lang="it-IT" sz="3600" dirty="0">
                <a:solidFill>
                  <a:srgbClr val="92D050"/>
                </a:solidFill>
              </a:rPr>
              <a:t>CURIOSITÀ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395537" y="4869160"/>
            <a:ext cx="3384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2800">
                <a:solidFill>
                  <a:srgbClr val="002060"/>
                </a:solidFill>
                <a:latin typeface="Bauhaus 93" panose="04030905020B02020C02" pitchFamily="82" charset="0"/>
                <a:ea typeface="ＭＳ Ｐゴシック" pitchFamily="34" charset="-128"/>
              </a:defRPr>
            </a:lvl1pPr>
          </a:lstStyle>
          <a:p>
            <a:pPr algn="ctr"/>
            <a:r>
              <a:rPr lang="it-IT" sz="3200" dirty="0">
                <a:solidFill>
                  <a:srgbClr val="C00000"/>
                </a:solidFill>
              </a:rPr>
              <a:t>ORIENTAMENTO AL </a:t>
            </a:r>
            <a:r>
              <a:rPr lang="it-IT" sz="3200" dirty="0" smtClean="0">
                <a:solidFill>
                  <a:srgbClr val="C00000"/>
                </a:solidFill>
              </a:rPr>
              <a:t>RISULTATO</a:t>
            </a:r>
            <a:endParaRPr lang="it-IT" sz="3200" dirty="0">
              <a:solidFill>
                <a:srgbClr val="C00000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478800" y="3068961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3200" dirty="0" smtClean="0">
                <a:solidFill>
                  <a:srgbClr val="00B0F0"/>
                </a:solidFill>
                <a:latin typeface="Bauhaus 93" panose="04030905020B02020C02" pitchFamily="82" charset="0"/>
                <a:ea typeface="ＭＳ Ｐゴシック" pitchFamily="34" charset="-128"/>
              </a:rPr>
              <a:t>PROATTIVITÀ</a:t>
            </a:r>
            <a:endParaRPr lang="it-IT" sz="3200" dirty="0">
              <a:solidFill>
                <a:srgbClr val="00B0F0"/>
              </a:solidFill>
              <a:latin typeface="Bauhaus 93" panose="04030905020B02020C02" pitchFamily="82" charset="0"/>
              <a:ea typeface="ＭＳ Ｐゴシック" pitchFamily="34" charset="-128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6012160" y="836712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4400" dirty="0" smtClean="0">
                <a:solidFill>
                  <a:srgbClr val="C00000"/>
                </a:solidFill>
                <a:latin typeface="Bauhaus 93" panose="04030905020B02020C02" pitchFamily="82" charset="0"/>
                <a:ea typeface="ＭＳ Ｐゴシック" pitchFamily="34" charset="-128"/>
              </a:rPr>
              <a:t>PASSIONE</a:t>
            </a:r>
            <a:endParaRPr lang="it-IT" sz="4400" dirty="0">
              <a:solidFill>
                <a:srgbClr val="C00000"/>
              </a:solidFill>
              <a:latin typeface="Bauhaus 93" panose="04030905020B02020C02" pitchFamily="82" charset="0"/>
              <a:ea typeface="ＭＳ Ｐゴシック" pitchFamily="34" charset="-128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827584" y="836712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it-IT" sz="3600" dirty="0" smtClean="0">
                <a:solidFill>
                  <a:srgbClr val="00B050"/>
                </a:solidFill>
                <a:latin typeface="Bauhaus 93" panose="04030905020B02020C02" pitchFamily="82" charset="0"/>
                <a:ea typeface="ＭＳ Ｐゴシック" pitchFamily="34" charset="-128"/>
              </a:rPr>
              <a:t>MOTIVAZIONE</a:t>
            </a:r>
            <a:endParaRPr lang="it-IT" sz="3600" dirty="0">
              <a:solidFill>
                <a:srgbClr val="00B050"/>
              </a:solidFill>
              <a:latin typeface="Bauhaus 93" panose="04030905020B02020C02" pitchFamily="82" charset="0"/>
              <a:ea typeface="ＭＳ Ｐゴシック" pitchFamily="34" charset="-128"/>
            </a:endParaRPr>
          </a:p>
        </p:txBody>
      </p:sp>
      <p:sp>
        <p:nvSpPr>
          <p:cNvPr id="2" name="AutoShape 2" descr="data:image/jpeg;base64,/9j/4AAQSkZJRgABAQAAAQABAAD/2wCEAAkGBwgHBgkIBwgKCgkLDRYPDQwMDRsUFRAWIB0iIiAdHx8kKDQsJCYxJx8fLT0tMTU3Ojo6Iys/RD84QzQ5OjcBCgoKDQwNGg8PGjclHyU3Nzc3Nzc3Nzc3Nzc3Nzc3Nzc3Nzc3Nzc3Nzc3Nzc3Nzc3Nzc3Nzc3Nzc3Nzc3Nzc3N//AABEIAJwAfQMBIgACEQEDEQH/xAAcAAEAAgIDAQAAAAAAAAAAAAAABgcEBQIDCAH/xAA7EAABAwMCAwYEBAMIAwAAAAABAgMEAAUREiEGMUEHExQiUWEycYGRI1KhsQjB0RUWQmJygqKyJDNT/8QAGQEBAAMBAQAAAAAAAAAAAAAAAAECAwQF/8QAIREAAwACAgIDAQEAAAAAAAAAAAECAxEhMRJRBBNBIgX/2gAMAwEAAhEDEQA/ALxpSlAKUpQClKh3GfEsi3SUW6KC244kKLpxsPb3oCWOyWWv/Y4lJ9Ca5JcSoZGceuk1qLA0y5BQ7pKlnmpZyT71uMbDFU8uSdDWnOMgH0NcqxJSg00pagD7Z51yt7i3Yja3AQVcs88dKsnshmTSlKkClKUApSlAKUpQClKUAqG9p9vQ5w+q4oGH4akqCv8AKTg/vmpjkVoOPWEyuD7mwokJcawSOfMUBEeG+NrTaYihPfUnYHShJUc/IVnzu1K3RLfGnf2XclxpKlpZd0oCVlPxc1bVTNpZgwZXdS83CK0vStKXC0VnfO4yRjFXy23w2/YINrTHggLjh+Hb5jgCskEjYknmSM79a0+qZlP2V2yLOdrFruC2I64kuKVPJAUrC87+g3q0m0hKEpTskDArzbFWxF4sCZNubUHJQYdYW2E9zlWkqSB8JTzGPSrxTxjZ0W5EtUkhrB3cQUKVjbZJwSTjoPfamWJh6QT32SSlY1umInwmZTaFoS6gLCXBhQz6ismsywpSlAKUpQClKUApSlAaXi4XP+wpKrKrExICkDqoA7iqMu/FXEnhXWJdwddZcGlxtROP9PqDtXo2qV40gNLuct5cF9x9xZa8wCio8xgdBuD9BWdr9LS9EHh3CNPlurPDTz8lzzONw5hQlRO2rTpOMnfY881tJxvD7/iX+DJBeWsfiTJTikknAGw0jHIAbCsfhe1z32/F26aqM3kMP92CFgZO4SNyAcferBg2S8MXWLanb7NetMuO4E61YWlenbzYzzyR6YFZPLS4TN/pS5aIvMtHFLKHZs9+3WpxSSshltKHF42PnOVZ5dc1rOH7HebotxzQqS4hQIQuVhToI2wvp996lkDgtMu2tpvokSZj/wAUp6Spe4PmGCdtxjPPHWka42ayS5FtduIt6FuNQ2XO6K+QBJOMaeeM9M1Saqq0TePxxtlg8FIvSLdi+IS2sABDYI8uMjG22MBP61I6xbeXFRwpw/F8HmCvLjbcc/X61lV1paOVClKVIFKUoBSlKAUpWu4juabLYbhdFp1CJHW7p/MQMgfegNgSAMkjA61S3a5xBEjXJCW5zakIbLjQiOJUoPbDKt9sYHptVb8Tcb8R8R29iPcrgVxipRKGh3aVEnOFY545DPSokTjkKv4ewTzgi6TZd0kKadDet0OLSNioE9Pf+tXBfHLlHatUu2tNPrZd/FjrBDivdPoefP1qh+DzIlyWrfChhx/vS8l0OaSnA3B6adt84q3bq8boYkWbELF0VpSHtlIdIIHPdKufTHvyrhzxzwduPJTleXXskabfcHrGGpb6mZcpxT4YyMspP+HbqM/vVddqvDFvj2Fd1anJa7qapmOwoajI8iEq3HI5bJ9OfrViuNNcIWpufdZbK1r8q31NboONkpA6bYwAM1T9yu5ubsyKlCkQH0BtuO8ApTaAdWoHosqySffHICq46+qvKjSPj5fl14Y3wv3ol3Yr2hW+JZzYb/PTHXHUTFdfVhBbO+jUeRBzgHoRjlVwwbrb7ggLgzY8hJ6tuBVeMj3aJB2UpoKIxnBIqZJDIaZkwyQVICkkbEYr1owq1tM8y34PR6mzX2vOSeNeJWPCShc31NQiMoUcpUD0V+bYHnV/2S5NXe1xbhHBDT7YWArmPassmJx2JrZnUpSsywpSlAKh/axcmbZwDd1voWoSGTGSEgHCl+UE56VMKgvbJcLbE4Fnx7oo5lp7qOhKdRU4N0kD2Izn2oDzAl7S2WHhqRzGDuk+1dArZuQUKhtuqkIU4QMhsZx8/esrhThiZxJc1RYoIYaSXJMnSSllAGST7+g6n2zWzTIJb2f2SR/dW53BDEhTkoDw62M4HdqyQccsn9ql1hu0edbS9cHnba824dKnoRcQVBIAWVHYK1AnGetYVmlMcP3+PagqSISWcK7lWFKz6j5jpW1k32PBckCz32S20s/iRpMULA++CPqK83I/KmenjjUKTIeVM4k4futnXPblOxyktPpJ0vK1ZyRvgDljP9aiw4E4palotzsDIWShEtDoU0P8xPMD5irN4NheFtTDjjKDJnJ8Q64hASNzsMDppxj61LyCUpJ5jnV1hmkk+0Uxf6WT41U8PTPH8y1ojy1x3ZLSXULWkqBOjyqIznGcHHp1rMjy2W1xmVr7zRhIQ1kJI9Cef7VsJ8dk3K6lTaF+GuDqGyd/L3i9v0rqWyFs9+1HCAy4VlOdk55dPWvchfymeVT9mc/MZTwu8wthKHQpS1rHNWQAB9PN96nfYleZke5q4flOFTDkFEplBOdCsJz9woHHrVVPPpfd8Gonu0rC3lewA/c1KOA7hNi8UwbqlrQu5PoiRUnmWy4CtQHphJGazzacEQtM9JUr4OVfa4DcUpSgFVV/EHIgDhJmK+UmauUhUYdU89R+WMirVqk/4gbciVdLFqlIZDqXUr18kBOPN/yx9KldgpmBEckPltBVgZUopHIDma9CdlNoQjgNLjh7tNy1gJ/KkjSPrgfcmqUnGBaLetqC6p5+SnSVk4Ojfp0q3+x++t3Hg1q2OvBDsZWhtWfhIOUg/P8AnW18LRDRGeJbLMfnqdcbKFpUW1lPtz29ycCoTx8zcYF6XDnSVuIDYKBqONO439TkHf5VcHEt2jWgyrpcQzMS53aIsNtzQpTiR5nFHHlHMYwc4zVI8V8QSOI7kZUhCG0pQUNIR0Tknc8yck1jgjTZvmyVetnp202bvLdY3mpLkduLFQCw2BhY0jHyxW9dfEdjUs554IHPrWu4WucS5WWC9CdStKozatIO6dsb/b9KzpoT3PdnYueUD3NNf0cr4Wzyxb5KZfi1KVlbzinEj8xUsn+ddsdpwzHI52/OP9O/71rGU+GfcQjBDTqk6vko1v8AhZvxU+dIIKloaCUjPxKWoAf9a9SHwkY09bNNZo7VwlyPErWmH4gLkltBUtTe5wkDqcYHzq0OHLa/KjyOJ58MQnFFEOzxOXhm+SiB+YjI9t60fZRb2kdol1s6sOxiytRPyIwP+RFXUqwKcnQHHZGYkJA7uOEY1LHJRP2+1cl0t6ZfVN8G8A2rlXwV9rlNxSlKAVSX8R0RxbFonNn8Npa2XB7qwU/9VVdtQjtX4ZPEfDLzTThQ+2Q43+VShyz+v3q09kM8sLVnGem1ZtqvFwtDjq7bLdjl1GhzQfjT6Gu66cP3K2JK5TI0pOCUqzitVg/KtX2CX8S8Ws3W1sMR2C05j8UKSCQRtsvmRjoAPfNRNJ2A9K46dt6+jY1aJcvZbbZf3YQvxvDK+8Ol6BNUhlwf/NQCig+2Sr71ZBV46eFJyW20kDB5n1/UfrVHdjl9udtYmRI9pM+FIeBUWnUpdbc0gbBR8wI6Crx4eRJETXKh+EWo7NqWFKx6nGw+WTWdrTbMWm61+HlyTFchXG5wX0Ft9mWpJQrnzNTTsht4uN4QwvPdrKnVkeiBhP6kH61mdr1k8Jx5GnpbAjzW0d8R1Vq05I+w+WKs7szisscGWn/x225CGNDhCRqyDg5PvpFdDyuYTRDhN6ZmWvhSBZ5LL0BAStKnFLUoDUrXgnf/AGipBXBTraSQpaQRzyaJeaVnStJx6HNcbbfZpMqejspXWl5peNK0nIBG/Q12VBYUpSgFcHm0utqQsZSoYIrnSgIRL4GYXcPFqw82k6ktY61XPazw4u2W2PIbtraGi953WkAZUdgDj1zV+10vxmZKUh9tDgSoKAUM4I61osj/AEr4nlD+418LrjZi6XGm0OOpUcadSdWPt+tR9bHdv92+lSSjGsD/AA5r2Gqywy26kIIW4jR3mckD2zUde7NLA/GLLrayVuKcW4AnWrVtgnHLAG3tW32yQ3XojnYTa249ruyVKWFtzQjyrUkkd2kjODg86tYACtJwpw1F4ZhrjxXFuKcILji8ZUQMDl7YH0reVhb3T0WXR0SYkaUhSJLDbqVJ0kLQDkeldiGm2/gQlOfQYrnSqEnEoSc5SDnntX0JA5DFfaUB1lloqCy2gqHI6dxXZSlAKUpQClKUApSlAKUpQClKUApSlAKUpQClKUApSlAKUpQClKUApSlAKUpQClKUApSlAKUpQH/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" name="AutoShape 5" descr="data:image/jpeg;base64,/9j/4AAQSkZJRgABAQAAAQABAAD/2wCEAAkGBwgHBgkIBwgKCgkLDRYPDQwMDRsUFRAWIB0iIiAdHx8kKDQsJCYxJx8fLT0tMTU3Ojo6Iys/RD84QzQ5OjcBCgoKDQwNGg8PGjclHyU3Nzc3Nzc3Nzc3Nzc3Nzc3Nzc3Nzc3Nzc3Nzc3Nzc3Nzc3Nzc3Nzc3Nzc3Nzc3Nzc3N//AABEIAJwAfQMBIgACEQEDEQH/xAAcAAACAgMBAQAAAAAAAAAAAAAABwUGAgQIAwH/xAA6EAABAwMDAgIJAQcDBQAAAAABAgMEAAURBhIhMUETUQcUIjJhcYGRoSMkQlJyscHwFTPRFmJjkvH/xAAZAQADAQEBAAAAAAAAAAAAAAAAAQIDBAX/xAAgEQACAgICAwEBAAAAAAAAAAAAAQIRAyESMQQTQSIy/9oADAMBAAIRAxEAPwB40UUUAFYrWlCSVEADqa+npVW1Bc3fWfVCS0nqfiKTdIaVsmV3ILVsjp3nzI4NfUOyFn2lJT8AK0bKUKaG0DGPz/epUJHlSTLpIwK3P4yPlisfGcR33fMV7FNeTmBkmhsaSZsMvBzPYjqK9ajYJUt4qHugc1JDpVGb7CiiigQUUUUAFFFFABRRRQAVW9aQ0qtxloSA4z1OP3aslRuowVWSaEjJ8I4Gcc0mrQ12VmwTQpCFeIMnrzVmdnRmBl19tA81LApGW6/y3CtpSvC2KIwknPXzqwWayXS5S2HnY73qm8KU44cZTntmjHj/ADbZpKW6GW9qC0NY8S4Rhn/yA1rnUFokgoZnsqUenOM1Aam0cqfPVNt7rLKVpBdSslICh+8MA9RVDfiO+vLgokISPdD5yEnt161p60yOVMeNrUlcVLice15VuVXNCRHLfYkw31hbrTigpac4Vk5BH0xVjqBPsKKKKBBRRRQAUUUUAFFFFAGJUB1NaN6dQLVKJUnAbOckVV/SA7cI7rLkd1SY6htOOxpfTrpcI+8KfJyORkFJHfI8q555qdUbww8ldmF0fjG6mMlhCFhKXS4kDDuRyc/53qxaMuDzFw2F/ZEDanHUrI2oA757dRVOGqIrjDDM6ztuoYGGVslSMDy47V7q1RbG2S2zpy4KSofqBTqyF9DgnHTgVrDNFRpocsMrGc7qqzXRtyC4+9FDoKUuuYAUOx69PnS/ltSBcX2EgvPIUQVNjcD5EY4wetR7Oopjz49Q0rHbUs7UqeKnOnwOBU4wzq+4Ab5TcRHTw2EJR+aH5MVqIvRL6WzTVznWiDEiz2mkIRHAdefeAUVdsDyAqQGpFyZbbUBSjucG5akjBHkB/elY/BmQ7kELbkSVbwHFhwE/erLDi3C3qQ4mK666FbkPpVnanun+1YPNJlywpDaScgEGsqh9NGUYP7UkjunP5qYroi7VnM1TCiiiqEFFFFABRRRQBo3dpt63PodZS8nYfYI60m7rYnlSXUbktsdGGkLCju7k/IedOqax6xFdayRuTjIpYaih+qNDetaVqdUkpBwSkf52rmzxbdm+GVaFypAiF8kF3wXQrn2sAd6t0PUNyebacttmWuMElSv0sApHXCietRTCY9q1KWnHBIjPtZQVHOSFD/PpV8srUcOOlhSdizu2dwe/Nc9ndw0RbF/NzjyXrfaCiTbgHFpewDj+HPfjdXhCe1FfmUSRIjRI5O4NeGoqCcZCgQeT8DirRbIjUe8S8I9l9v2sDuOn4r7GiMIiYb4U0ooOD2HajoVWipWq1zobcl64yCtbm0Ak4yfI/EcVdYLziZsdlsHBQFOkp9kfWoO9TPWBHaip34ebTnGEpJUAPyao9r9KkmFqKW1ekOSrW49w2MAtAHqPPjtV443Znnfwflvc8WOlzBwrO3Pcdq2q14L7EqIw/EUlUd1sLbUnoUkcVsV2ro4H2FFFFMQUUUUAFFfDSy196RZmn9SotlvjIdSw2lyQHOC5uHAB7fOgaVjHlSmIrRckvNstjqtxYSB96S+udVWhi9uSGbhFuLQR7LbcgKwcnI4+lLDVepbpqGe89cpzzpDiglkn9NtOegHTiq+5nPzqWrH10TLd4el3NhaipCEnaADnYCeTmnXpBn1RvAX4ycnLh6J8vxSL09KixLkh2ehS4+1SVpAznIxTX0FdY8JRb9YW7DfBCS6MKT5A57/GsM0FaOrDkfFlrubFxZvIm22Sp0kDdHX7o+GakrdBEOAPWVbZUpW547uij2FQU9tPrAchOOObc/prfWD8eQamIcV1MdMu4MBScgoQRkI8vr8TzXPWzptV/R7ot7JVDjYAU5IDro6EhJ4H3xSI9KUKz2/V8uPZPFCUkF9J91KzzhJ8ufvTW1rdjAV+yyfDuEpvwm0hX+02feWfInoBS61rGZvbbVwTHRDkx2A08Qd3jBIwlR+PH+YreOWEHT+mL8XNki8iRb/Q76SIEK0Isd7cLKY5PgSVnKdp5CT5Y7dqbUTUdnmHEe4MKJ6Aq25+Wa48gupRIT4rim21cKUBnH0prxW2xbWfCc3JCBhQOciuyMbOBsfyHEuJ3IUlSfNJzWQOaR1h1FNtMkerSFBGeW1nKVD5VNWnXdzavaUz3A5EecwUnogHuKbgxWNiisGnEOtpcbUFIUMhQ6EVnUDPhrnD0zS0xvSU+VHCTHZ3EduDXR6ulch62mvXnVF4nvk7/WVpxjgJSdqR8OAKBo0Lo0W1mTHx4D4BO3kZqLJya9EuuIQttKjsV1T2ry60wZtWyMuZPjxWhlbzqUAfEnFPK0rjRC7Ym4v+wNuHUAl3gnJJ/lP4pb+jO0ibdX5Ti0tCMzuZWvp4m4Y+w3UwNV2S7PS25UZxsOLSA5jgYx2PauTM90dnjqouyUhohwp/rbUlDTCFhS2lLUUj2cZGfgtNWd+5MT7K8iOpSUqQrarGScc1DMvXJiGz6/Y47zIQE5ZAX7PHY/IV4acU07f5BisONNpB2x1JKQ2Dj2gO2cHis1J9I1cItOTFxHAlPLVKccXJXyXs8ufPNY3yOG7SWATl1YSlR+PJ+mAaZLno3hTmTIYkPxJRcKlKSdwUDzyD3qMuej2rbpy4PXR71pxtOWQ3lITzgKPPXn5VCwS9ib6O6fnYvTKK0xEvMLZXhSTg+6SOoq86bdVA0+Q+se0pSkgn3QRwK15zjDM0x34vjMgAKbOfbHwI6fSvqHww2r/TISkK6KWtZUceXJr1YqjwGibieLIS09s8NLvA38Z8/jitvVMdVtZaG5JeZCS4pJyCrqagbTIektolOq7rSR5jA/4rZ1TLcfjoYzuedUEjPfsP7VpeiKHJ6PdSMXCI3a3FbZbLe5I/jR5j5Zq50iNNvi3ekKyNNKJCv0j8QUEH809xWElTKMXVobbU44oJQkFSlKOAAO5rl7VjMO8a8uszT0pAhLXuU4U4So4woJH7wJB+9dL3mAi6WqXb3VFCJLKmipPUZGM1xzPaftlykxFOkOMOqbUpCsA4OM0ikbtxtDTDh8J8Y8inFalotEy73Jq3wG/FfcVgeQHck9gK3IrsmWttDmCjGVOKHAA5yadHoxtMODbkT2oiW/WlZ8VQ9pSAcDPz5NKx8SuuWpnTFnDTKy+UuFta8Y8TOenlzmrZb5Vqk2SMJrziHVIxvUVBRPmO1Q2oWVrgLjOD9VLriVZ/iSo8/Xg/WoVifIjRXkyWQ+y2gqWgozuwMlQ8jgjJrjmnKR3x/MLZaxJXCRiDfElrslxGT+DVh04XGYLL0nc45JOVuqGCOpTx2Hw+NIKXqCU8VIi7IySSB4QwoDy3da6DbYms2G3GI27LKWkhRzlXujrnrVrG4q2Y5cvJUix21J8L2kkc8ZNV3XzRRpa89yIjih8ccirFDW8htKJCNpwDkVW/Sk6GtE3ZYI3KjKbHP8RArdHNdilZIdt6XSkeIleAogZxih1/1rxcRghSkjABHJ8+hrGAS5b3OUhDe3OepJFeC3/AebWlXKTniutdGbNJt31ZlaVpCEMte6OxPXmsIcpMy6Jlun9mgoGCf314/wANYaiUU2l94jHjrwn5UWe3v3eTbrHEBbS6gOSHse4jGVLP2/pUPsaJK1y1h6ZqaSkhiI2tLJBxucIKRj4gkfeugdJyHpmmbXIkLUp1yK2paldSdoyaTbFtiayuyLFbnCzpqztbpLzY/wB4p/dB+OTz9fKnJph5UiztKICUpJQhIHCUjgD6VEt7Aw1pcnLRpa5TmQfFaYUUY7E8Zrk1sIfTtkEbysrUrOSo11tq1hqVpm6MPjLaormf/U1zva4Fmt7Ta0AOS8FTjy15I45AT0x8evNStsuKI59hELTpdeIS5IUEJSOiU/8AzNP2yoaRo63lkpIbbRnac9ua5u1JdzcZXhtH9Bs+yOgJ86dPop1AzJ0uxHfUFttjwn0k8pI4B+RGKJVZXeiYvkNlb6JYA/aBs68FzHT4EgZ+lRMSC2y685sy2AENoI5VzlX3Jx9KmblDiTPDYfmKajx3y+5zgrwMJA+5JPypZ681xcJC3WYUgMReUNIbSnOAOpVjNY8d2a8m40UeRDES8TYoUFBmWppJB4ICyM11ZZPZhR0K6pbT9sVyGytbZcGT4uc5PXOa6r0leIt3tdveYdT4jjAVtzyeBnHyOa1MX0T61bV4cGW1dD5GqB6X0ut6LuIScp8Rrr5bhTA2jw1FSipJGflVB9Kaw/o67Nk5DLaSf5twwKSWyBS25/YhSVHhwD+lZX9bLTq/AVwlvIx16VqRgVRGnUjjwxWJR69dIcfOfHkISf5Qcq/ArpT0Jnrr9lcaBAbA2oBwod87asmm7FIu2mo6mJKmWpDSUvFoZWtAJynPl51hreO1JsNzkOjhsp8L+YEc/nFWj0BMh/TEluTlaPGUG0njYD1A+fWlLUiY20WGBaIWltNepxkJQuQMKCSCcY5yfl/WrbYYxiWqO0sYVtKiPIkk/wB683LHFdlNPu7l+EAEoJ446ZqSx8ayb0UV70hvvx9F3ZyKAXBHI58jwfxXJqpDySkpWRtGP7V2VdY4l22VHUncHWVJx55FcazWjFkvxXQQptxSCMdMGpLi9GoealLBf7lYJRftb/hrUAlaSAQseRBqLr5mmSNy0ayt0qwrXJW0JrSSpbMlWEqyeoPVQ/7QM0t79OE+apxBBbGQClO0HJ5IHYVF0UqKc21Rsqd8R4OYAOADj7U6PQeP9Ts8+A8ra5EeDkdefcCh0H1FJBHUD403PQO6wbheIqnUpkONNlptRwV4Jzj70wvQ7lSVtW7D/MgpxjzPaqbriMXND3QLJKlpxn+Ijqfuam1KddfAO1ISM88YPxqTk25uXbHoRwppccoOP3s00Sc3WgFWn2Bgbyop8j5172BB/wBdLygNsRs4/nV/wK+iOu16hnWZ0cJdK2MjgpPTP0xVt9G2kDfYVzkOSFNKE1TSgOxCUnP5NapqkJouUPRf+pWm3qkrQUKSHVpUnk59r/j7VPWO0OW2dI2NJbQ4sLJQkBPTHQVYWGwyyhtPuoSEj5AV6Vm5tiSo+CvtFFSM+EZqm6j9GOl9Qz3Z82I6iU777jDpRk+ZHTNXOigDn3V3oSuUaUlzTCxMjKHtIfcCVoP9CKq0n0Ua0YZ8U2dTnPKWnUKUPpmuq6KAOPJGi9UR0ku6euiQOp9VWf6Cot+2z4ytsiFJaV5OMqSfyK7XrBTba/fQlXzGaAOJiy637a2lpA7lJq5+jmxs3qW+t0vNONkKZdZeDawens5wD966jVEjLGFx2lDyKAa+JiRkICER2kpHQBAAFA7KfY9Nq3tvXS6PTS3hQaK9w46bzk57VcmFb2wvBGex61klptIwltIHkBis6bdiFX6RtBPSJ3/UFn3uSW1BTjA5JGfawPLHapz0eW96zR5YciyAJ0gPglGAnKQDk/SrvgUYHlReh2faKKKQgooooA//2Q=="/>
          <p:cNvSpPr>
            <a:spLocks noChangeAspect="1" noChangeArrowheads="1"/>
          </p:cNvSpPr>
          <p:nvPr/>
        </p:nvSpPr>
        <p:spPr bwMode="auto">
          <a:xfrm>
            <a:off x="1524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grpSp>
        <p:nvGrpSpPr>
          <p:cNvPr id="5" name="Gruppo 4"/>
          <p:cNvGrpSpPr/>
          <p:nvPr/>
        </p:nvGrpSpPr>
        <p:grpSpPr>
          <a:xfrm>
            <a:off x="3779912" y="2348880"/>
            <a:ext cx="2232248" cy="2723441"/>
            <a:chOff x="3563888" y="2086564"/>
            <a:chExt cx="2448272" cy="3008573"/>
          </a:xfrm>
        </p:grpSpPr>
        <p:pic>
          <p:nvPicPr>
            <p:cNvPr id="1026" name="Picture 2" descr="C:\Users\alecce\AppData\Local\Microsoft\Windows\Temporary Internet Files\Content.Outlook\XLSK1NG9\want you.bmp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2086564"/>
              <a:ext cx="2412268" cy="2908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CasellaDiTesto 3"/>
            <p:cNvSpPr txBox="1"/>
            <p:nvPr/>
          </p:nvSpPr>
          <p:spPr>
            <a:xfrm>
              <a:off x="3599892" y="4653137"/>
              <a:ext cx="2412268" cy="442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000" dirty="0" smtClean="0">
                  <a:solidFill>
                    <a:schemeClr val="tx2">
                      <a:lumMod val="90000"/>
                      <a:lumOff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lgerian" pitchFamily="82" charset="0"/>
                </a:rPr>
                <a:t>WE </a:t>
              </a:r>
              <a:r>
                <a:rPr lang="it-IT" sz="2000" dirty="0" err="1" smtClean="0">
                  <a:solidFill>
                    <a:schemeClr val="tx2">
                      <a:lumMod val="90000"/>
                      <a:lumOff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lgerian" pitchFamily="82" charset="0"/>
                </a:rPr>
                <a:t>want</a:t>
              </a:r>
              <a:r>
                <a:rPr lang="it-IT" sz="2000" dirty="0" smtClean="0">
                  <a:solidFill>
                    <a:schemeClr val="tx2">
                      <a:lumMod val="90000"/>
                      <a:lumOff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lgerian" pitchFamily="82" charset="0"/>
                </a:rPr>
                <a:t> </a:t>
              </a:r>
              <a:r>
                <a:rPr lang="it-IT" sz="2000" dirty="0" err="1" smtClean="0">
                  <a:solidFill>
                    <a:schemeClr val="tx2">
                      <a:lumMod val="90000"/>
                      <a:lumOff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lgerian" pitchFamily="82" charset="0"/>
                </a:rPr>
                <a:t>you</a:t>
              </a:r>
              <a:endParaRPr lang="it-IT" sz="2000" dirty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3900729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>
          <a:xfrm>
            <a:off x="915178" y="404664"/>
            <a:ext cx="8228822" cy="432048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it-IT" sz="2400" b="1" cap="none" dirty="0" smtClean="0">
                <a:solidFill>
                  <a:srgbClr val="C00000"/>
                </a:solidFill>
              </a:rPr>
              <a:t>Quali sono state le parole chiave del nostro incontro?</a:t>
            </a:r>
            <a:endParaRPr lang="it-IT" sz="2400" b="1" cap="none" dirty="0">
              <a:solidFill>
                <a:srgbClr val="C00000"/>
              </a:solidFill>
            </a:endParaRPr>
          </a:p>
        </p:txBody>
      </p:sp>
      <p:sp>
        <p:nvSpPr>
          <p:cNvPr id="3" name="AutoShape 2" descr="data:image/jpeg;base64,/9j/4AAQSkZJRgABAQAAAQABAAD/2wCEAAkGBhQPEBQUDxQVEBQUFBQUFBYUFBQPEBAUFBQVFRUUFBQXHCYeFxkjGRQUHy8gJScpLCwsFR8xNTAqNSYrLCkBCQoKBQUFDQUFDSkYEhgpKSkpKSkpKSkpKSkpKSkpKSkpKSkpKSkpKSkpKSkpKSkpKSkpKSkpKSkpKSkpKSkpKf/AABEIAL4BCgMBIgACEQEDEQH/xAAcAAACAgMBAQAAAAAAAAAAAAADBAUGAQIHAAj/xAA/EAABAwIEBAMFBgQFBAMAAAABAAIRAwQFEiExBkFRYRNxgQcUIpGhFTJCsdHwI2LB4TNDUpLxcoKy0iRTY//EABQBAQAAAAAAAAAAAAAAAAAAAAD/xAAUEQEAAAAAAAAAAAAAAAAAAAAA/9oADAMBAAIRAxEAPwDhq8vLyDy8sgLIag1WYW4as5EA4WcqIGLORALKvZUbw1nw0Aci9kR/DWfDQL5F7ImfCXvCQLZF7ImvCXvCQK5F7ImvCXvCQK5F7ImvCWPCQLZF7ImfCWPDQL5FjImfDWPDQL5V7Kj+GumcL8C0hZMq3VMPdWGcZgZaw/cA6SPi9UHK4XoUzxJhAtrh7Gas0cw7nK7YHuDI9FGigSCQCQIkwSGzoJPKUAIWEQtWMqDReW0LCDC8vLyDy2AWAt2hBkNWwastatwEGA1ZDVsGrYNQahi2DFuGc+kT0E7StgEGmRbBi3yrOVBpkWciIGrIagHkWciKGrOVALIvZEXKs5UAci9kRsq9CAORYyI2VeyoAlixkRsqwWoAFiwWo2VYLUErwXw19oX1Gh+AuzVTtFJmr9epHwju4Lu/FQp06Qa1oa1oAaBoAAIAHYBI+zTgj7NszWrNi5rtBfOho0920ux2Lu8D8KJc4U/EKpptcWU2f4j+g/0t/mP038w5phvA1fG74mmPDtqbhSqVzGVuWS5rAfvvkkQNBIldKxyysrG0dZ0qbBScwteCMznkiPEe7dzuc8jtEBT15iNKxtxSt2imxjYaBoB+pJkknUkyuJcc8TGoSAZLp9B1Qc/LVqWoxatS1AEtWhCMWobggGsLJCwgyEVgQ2orAgI0LcNWWhbhqDAatgFsGrYNQd/9mtG2dZNt/DpuZUpN8Vrmg+M4tlznn8RknfbSIhUXHvZoLDE6YqNc+xqPJY6eQaXeC9w1BkRPNokazGvs7xw0wGk6sMem4/T0XZ6VVl7QNOqM7XiI/FPItPIg6goKNxZ7N7e9sfFw+kyjXotJDKbQ0V2jUsc0bv3g7zpz04nk6/ovonBqz7Ou6g8zlIgxGZp1a6PL6gqje2PhEUarb2g2KdcxWA+62tuHds4me4PVBzHKshqIGrIag0yrOVEDVnKgFlWcqLlXsiAWVeyouReyIBZVjKjZV7KgAWrGVGyrBagAWq/eyfgU31y24rAe70Hg6/51VsOawD/SJaSfIc9Kpg2C1LyuyjREueY7NH4nu7AST5L6MwbDxZ0advbta2nTAEkOLid3POol7iSfVA/iFM1TlYYH4j0H9StLgsoUsrAGtHrPUnqT1RK9XI2RprOxB33M6z1XP+MeLYa5oPUIK3x3xQZIadtPNcuuKpe4uduU/it6azySZE/PukC1AEtWhCMWrUtQAIQnhMkILwgXctVu5aINmo9MILExTCA7Qt2tXmNRAEGAFuGrIC3DUDeEXRp1WkaAkA/Pddu4UxI5W66epXCmhdJ4HxyGtnfY+YQdMx/D/FDLikPjpiHAbup7/Nup8iU5StaV7avo1hnZUblcPPYjoRoQeoCWtsVgh2zYAJmSSeQ6de+iNTb4D8zI8J8kdGE6lpj1j+yD52x/A32VzVoVNXU3ROwe3drx2LSCkQ1dl9r3DIr0W3lL4n0gG1CCCKlKSQ7Tmwn5OPRcfDUGgas5UQMWwagEGrOVFyr2VALIvZUXIs5EAC1Yyo+VYyoAZFjIjlivnst4HN3WFxWb/ApO+GRpWqDkOrW7k9YHWAt/sx4LFjQFaq3/AORWbrO9GmYIb2J0J8gOStt9d02CN/U7+iPfVsgIHr1Ko+N4gADrJQJ8RcQZJyQ2ekz9VyzHr9znRMzupnHcV3hKcM8E3GJuLmAU6QPx1nyKbeobze7sPUhBVi1aFq7JfYTh+H2r6Apsrl7T4lWqAaxMfeYf8uOQb9Vx8tQALVq5qMWrQtQAIQKgTZal6gQKPQ0V6EgJTTNIJamm6IQMsaigLDAiNCDwaiNavNaiBqDAapHCLt1J4ymJ/NJtapTB+H692Xe7sz5YJ+JrN5gDMRJMHQIOkcPcUvgAkAdJbHnqJ+qvVhVbXYQ8tcHbhoI7gzJGi4lhdV1N5ZWa5j2mHNcCxw8wdQr/AIJi+UCCP90n6lBa7e1NNxa7noYkse09Wmdx/VcO4uwA2N5VpRDc2an0NN2rI8hp/wBpXfKVYXLBB+NuojSeyp3tQ4fNxatuGt/iW+j9IJonfzymD5FyDjoYtgxEDFsGIBZFnKjBizlQAyr2VHyr2RAvlWMisNHDqVsWm8a6o86+C13h5B/+jtw7+URHM8lOswvDr2nFBrrWpGhD3VGg9HseTI7ghBEcB8EnEq5zksoU4NVw0Lp2ptPImDryHou6sp07em2nSAptY0NY1ogNA2A/fNUbgqucNtBTqNGZ1Wo4lpkOk5QQeYysHoVYK2KtqCRr1QM3d42DO65/xJe53inSaXPcYAEGSdgFY7i+zDKN+UwZ7dlSffW07zxAyDScS5p+Eu0IcI6gFA1g/sybUf4mIVJESKNE7c8r6v8A676wVJcS8WU6FEUrYNp02NytDBla0DYBV/EOPqr9AWsb0YNT/wB25VMxC8NVx10mUAsTxR9dxLidVHOamC1DLUC7mrQhHLVoQgXLUvVCcIStYIEaiCj1UBAWknaISVJPUAgcYEVrVimEVrUHmtRA1eDURrUHmtUxgeMuticpgEg+o01UY1qI1qDqWHY3RxOnkuAD+Fr4Bq0j1a46jy2PNJ4UxrHFrwJa4tnrlJEjXnCo2H3bqLpaYnf99VbKF8KgLmENky4kbaCSTHfqgvWHXzWkZdNesq00azarJIBkZSDqHA7gjmIXLbK8J0Env1+eysmGcRNpEB7xEwR5/mgoHHHCfuFx8EmhUl1I75etMnq36gjuq6GLt2I2tO/oVaFQiIzU3b5Kg+679exIXG61sabnNcIc1xa4dC0wR8wgWDFtkRQxbZEAMim+HKbaYq13CXsblojeKrvxx/KNfMg8lF5FY+H7MOoPLtg8/wDi2EEPY4O+6qEunKNXuPRR91deDWOT4dY0kaK3YrfNtaIps0c7VxnUn9FQcRuGOdOpM/NB1Dhm+8UBrzJaOevaVLVaUHM3bmOaqHCz3eKIaY1+L8Pkr5auDtInyQL06DXfFlzdpgqJ4pwdpitTafu5ak/eEaB2m7Y0nyVj93Ey3T5o1C4dS1JkHcEZgg+f3U479+qG5q7NxB7P7W9BfaRa1t4yltCoe7R9092/IqpWnsjvqjiHNp0gDGZ1QOB7tDJJ9YQUNzUxhuCV7pxbbUn1iN8jS4N/6js31K7DgvsXt6UOu3uuXb5G/wAKl5afEfmPJXClTbbtFOixtJggBrAGNbJjYfmg4ZS9k2JOE+AG9nVaTT8syhcb4NvLME3NvUY0bvAD6Xq9ktHqV32vxFlMSDBI36EhCs+Iy90ZczT8JkgN15Gd0HzU5qUrhdq459m1vVa6tYDwaolzqI/wqh3IYP8ALd225abrjFcII+qlkzWSyA1FP24SFFSNuEFz4U4KfeDxKjvAogxmIlz43DAdI/mOnmrzYcH4azTL4xG5fUc4n0aWt+irtnxOKVFrGmBAA1jK0aaef69UB3FALwRDTtppI7oLnX4OsKggUchPNjqjSPqR9FX8S9muk2dTPzyVIB9HjSfMDzT2AcUZjAjb6zp9Y/2q42NMOALdQRuPSPoEHFLrD6lB2Ssx1N3Rwie46juFo1q7zd4VTrty1mNqN6OE/LmD3CjaPBVtSMsosnkXg1vrUJhBzHAuHal0ZaCKY+886N8mk6F35c1Y62FtENqVGsY37tOn/EOnMkaT3lWq9tQDD3O0/CRA9IMQkXmm3YCesT85QQ4ugBlosLR/qIkparhUySSTvPcclL1YIme+ixQfJ+Lbfv5IJSxucrGO3kR5kfsKOv8Ag9l1UdUa80HuMuDm52OJG4ggt77qx4FXt4AdpBkT16pHiDEaNOsfErZKYAdAPxVDrPogqF/wTXpAlpp1gP8A63/F5BjgCT2EqCyLbGuL33ldrLRmSkw6EzmMbuA5eZR3y4ku1JMk8yTuUC2RWTALzw7ep2Jd9W6qDyKVwAAudTfs8EfMQUCnFNm6o9rmnMKjQQf1+qjuC8Bp1Lsm5GdjGlwbyLpAGYcxvorxQwBjGeHXcQP8t++Xz7bKJoYKbes5wMiCSR92BsQf3ugtdWqwNAY0NA2gQtLWpB0gegWmSKbSdduU+SGKh/By0PTT1QTNK4k9vIp+216eexVeoXBB/r/ZTNq7mTHX84QWGg0Rpr3KLoFAuxwNEAc9P1St5xMGa842QWWrVABJIA6kwFSOJOLmMlrDJ0g9SDqFTuJvaA98tBMcgFSbq8fVMvPp/dBZrriY5zmO5BOuh039QPoiWnE4budDoVS3676oTgg6FecVQA/N/KdeYGh9R9QVy3FKgfUe4bOe5w8i4lOOJjf66JC5CCLrJVN10qgNQUlbBRtBSlsEEgxsjVbC0b0+pW1IaIzQg2ty+mP4biJ66q38NccPouDao0OnUHyKqjQieHIgoO02vETKjQWEeR2CfbiLXjUjbtr5LjGGYl4Xw1Hk9JiAFZrDE2P+67X6FBZcVqzsf3sFC1H9/wB681m8vIHXqoGvfOzaIJ0OaBvMLNTEW7aBV+ncOnX/AJWlepPNBK1cSI2KTvTTrwa7Q/kM3JRr6xQ8WuSy3c/ctaSPOUElRsqNPNlcxj40bOp5logQDzgrfIqrwdNxUL3D/DHUmXOkD+pVyDEC+RbUnFrg4bgyjZF7Ignq98LqlAOvMcwRzULVfUYadDxC4OdJHYamfoPVJvt3B003ZJ3ESPNEwyyd7yHul8MiTzJJnTkNvkgtLLh7iAdG6dpUkwxOk9dYG/zlI1T8MbR6ITKziCPy05c0DlxcgaHeeSLaVnRJGVvfaB0UQL1lCPEIMA6E6gD1Vdxbid9aW0jlaPQeiCzY1xPSpj4YcfQqo4lxjmBEfXUqCuqpO5lDtbT8TvQdO6DL5cZcI6Dp590NzUy9qE4IFXBCcEy5qC8IF3BIXQUk4KPuggia6UTlwk0B7dSlqFF26lbVBKUhojsCFSGgTDQg3YEZoWjAjMagxUtg8Q4fqO4SHx0HROm4MxKl2BeuLQVGxzGx6H9EB8N4mLYa/UfOVJAMq/Ewk+ogevRU4AscQQR2/TROWtdzNWEkdJzfMR+aCyG3Oog+e41Ua9+UweqksJxprtKgjz0/5Td7hTKjc1LVBAwpC1ZLRz3BB1BnlqlX0Mpg6fRb2twAYJn5aIDYZTs7Y1Gw6g55B0IfSBEwQ0/E0GTpmgcgpXwxyIcORGxHUdksMBo3ZbneGxvEAnylSlS2DDlaQWjQEbQNkCvhrHhprw1g00ChYpu0bkYwjfKOs67SowsUra/EG6jQCOsdP31QP06eY5nRHQxr6/vdIYvxDTptysGvXmiXlQtb8MiNIA/fdV2tRJknX+vqggcRql0vqmegJ0UdVvnEaD5QVJ4yxvPN6Afqk8Lw74i/K4Bo0zGSCe3L+6AdtYk/FU9GwPqmntTb2oDggVe1BeE09qA8IFnhBeEy8ILwgWcFH3QUm8KNuwgiLhJFO3KSKBi3UraqKt1L2iCVojRMMCBRGiZYEBGBHYEJgR2BAVgR2BCYEdgQaXNg2sIePIjQjyUZ7g63cJ+Om4xIAEHoQdvNT1MLetbCowtdsR8uhQRpwprtRA8jJUphrjT5uI+QSOFVXQWnduhBClrY6gnQeRHpogkLjDBXbtlPXTXRVbF+H61L4gMw7bq82zmx96R207puq5ob16DdByOjQunn+GyoeWjSB89lecAsalOl/GPxkzA1yiAAJ5nT6qwVaILQeYH7OqCGIF/DXjTTXhrBpoEzTXnP0AiY20lMOYg1BCA0S3XTTmefYBKVKBJ1P0mPmCtqd0CInt28vNEAGWRrHJBXMVol1QNBI+h9DGilMMw5ppuYAZjQ9+X1WtzTBeCP3tupXD6WU6/8oKnUal3hTvEVh4VUn8L/AIh6/eHz/NQrwgWeEB4TLwgPCBZwQXhMPCC9Au8KNu1JuUbdoIa5SJT9ykCgYtlL2iiLZS9qgmKWyYYEnTrABHZcBA2xMMCSZcBHZdBA6xHYEky7COy7CB5gTDAkGXoTDL0IF8vh1gQNHaFSo1+nYD81FXdzJ0TFtfCBIH5/VBYLN8Dcgf1TDiT3jl+/koy0u2jf8+vRGdijGyOvTQoJGjcH4Wc41Pz/AKphrFD2uJNLxJ1APy/cqTZiLUDHhrDqa0GItWrsSag89iXexZfiTUvUxFqBF3wVCOR1RW3JaOrfyQL+5a7XmO6T+0hM7QNY0kdEEtm11A0j19U/QdsPVVxuKg7aCeqk7XF2A677b9vqglsYszXoEAfHT+Jvccx++gVIqBXS3xsE76RB8jqqzxCGtfnbs46xyO8+v6oIl4QHhZfdhAfdBBh6A9bPuQgPuAg1coy85p91cJC7MoIe5SBT90kCgYtlIU68KKbUhbeOgmBdogvFB+8lZ95KCebeojb5V73orPvZQWRuIIjcR7qse+FZ9+KC1NxPuitxTuqh7+Vn7QKC1nFe683Ej1jVVP34rP2gUF2p4xHP6oj8ZncqjjEivfaRQXm2xiHzPKE+3Hu65w3FCFv9ruQdIGP91o7Hu6539sOXvthyC/ux3uhOxvuqJ9rOWPtUoLvUxiRukRi/I/qqr9qFDdfmUFxZimu6McZB5/VUn7QKz9pFBfaeOabotxi4e2Cd9P0K58MUK2GLOQT9a9gkHkguv1B1cRLkL3soJ118tHXihPeive8lBLuu0N1yov3krHvCBm4MpEohrIcoP//Z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1255765036"/>
              </p:ext>
            </p:extLst>
          </p:nvPr>
        </p:nvGraphicFramePr>
        <p:xfrm>
          <a:off x="611560" y="1196752"/>
          <a:ext cx="756084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3" name="Connettore 1 12"/>
          <p:cNvCxnSpPr/>
          <p:nvPr/>
        </p:nvCxnSpPr>
        <p:spPr>
          <a:xfrm>
            <a:off x="395536" y="1340768"/>
            <a:ext cx="0" cy="2808312"/>
          </a:xfrm>
          <a:prstGeom prst="line">
            <a:avLst/>
          </a:prstGeom>
          <a:ln>
            <a:solidFill>
              <a:srgbClr val="00206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>
            <a:off x="395536" y="4149080"/>
            <a:ext cx="1872208" cy="0"/>
          </a:xfrm>
          <a:prstGeom prst="line">
            <a:avLst/>
          </a:prstGeom>
          <a:ln>
            <a:solidFill>
              <a:srgbClr val="00206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 flipV="1">
            <a:off x="2267744" y="3861048"/>
            <a:ext cx="0" cy="288032"/>
          </a:xfrm>
          <a:prstGeom prst="line">
            <a:avLst/>
          </a:prstGeom>
          <a:ln>
            <a:solidFill>
              <a:srgbClr val="00206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2267744" y="3861048"/>
            <a:ext cx="144016" cy="0"/>
          </a:xfrm>
          <a:prstGeom prst="line">
            <a:avLst/>
          </a:prstGeom>
          <a:ln>
            <a:solidFill>
              <a:srgbClr val="00206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2411760" y="3861048"/>
            <a:ext cx="0" cy="2376264"/>
          </a:xfrm>
          <a:prstGeom prst="line">
            <a:avLst/>
          </a:prstGeom>
          <a:ln>
            <a:solidFill>
              <a:srgbClr val="00206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4355976" y="2744924"/>
            <a:ext cx="0" cy="972108"/>
          </a:xfrm>
          <a:prstGeom prst="line">
            <a:avLst/>
          </a:prstGeom>
          <a:ln>
            <a:solidFill>
              <a:srgbClr val="00206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1 24"/>
          <p:cNvCxnSpPr/>
          <p:nvPr/>
        </p:nvCxnSpPr>
        <p:spPr>
          <a:xfrm>
            <a:off x="4355976" y="3717032"/>
            <a:ext cx="2016224" cy="0"/>
          </a:xfrm>
          <a:prstGeom prst="line">
            <a:avLst/>
          </a:prstGeom>
          <a:ln>
            <a:solidFill>
              <a:srgbClr val="00206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>
            <a:off x="6372200" y="3717032"/>
            <a:ext cx="0" cy="2592288"/>
          </a:xfrm>
          <a:prstGeom prst="line">
            <a:avLst/>
          </a:prstGeom>
          <a:ln>
            <a:solidFill>
              <a:srgbClr val="00206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>
            <a:off x="8316416" y="1052736"/>
            <a:ext cx="0" cy="2664296"/>
          </a:xfrm>
          <a:prstGeom prst="line">
            <a:avLst/>
          </a:prstGeom>
          <a:ln>
            <a:solidFill>
              <a:srgbClr val="00206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4" name="Connettore 1 1023"/>
          <p:cNvCxnSpPr/>
          <p:nvPr/>
        </p:nvCxnSpPr>
        <p:spPr>
          <a:xfrm flipH="1">
            <a:off x="7668344" y="3717032"/>
            <a:ext cx="648072" cy="0"/>
          </a:xfrm>
          <a:prstGeom prst="line">
            <a:avLst/>
          </a:prstGeom>
          <a:ln>
            <a:solidFill>
              <a:srgbClr val="00206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94597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2700" b="1" dirty="0" smtClean="0">
                <a:solidFill>
                  <a:srgbClr val="0070C0"/>
                </a:solidFill>
              </a:rPr>
              <a:t>ALTERNANZA SCUOLA LAVORO</a:t>
            </a:r>
            <a:br>
              <a:rPr lang="it-IT" sz="2700" b="1" dirty="0" smtClean="0">
                <a:solidFill>
                  <a:srgbClr val="0070C0"/>
                </a:solidFill>
              </a:rPr>
            </a:br>
            <a:r>
              <a:rPr lang="it-IT" sz="2700" b="1" dirty="0" smtClean="0">
                <a:solidFill>
                  <a:srgbClr val="0070C0"/>
                </a:solidFill>
              </a:rPr>
              <a:t>JOB EDUCATION</a:t>
            </a:r>
            <a:r>
              <a:rPr lang="it-IT" sz="4000" dirty="0" smtClean="0"/>
              <a:t/>
            </a:r>
            <a:br>
              <a:rPr lang="it-IT" sz="4000" dirty="0" smtClean="0"/>
            </a:br>
            <a:endParaRPr lang="it-IT" sz="2700" dirty="0">
              <a:solidFill>
                <a:srgbClr val="00B0F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0" y="1268760"/>
            <a:ext cx="8157592" cy="4608512"/>
          </a:xfrm>
          <a:solidFill>
            <a:srgbClr val="FFFFCC"/>
          </a:solidFill>
        </p:spPr>
        <p:txBody>
          <a:bodyPr>
            <a:normAutofit fontScale="25000" lnSpcReduction="20000"/>
          </a:bodyPr>
          <a:lstStyle/>
          <a:p>
            <a:pPr marL="0" indent="173038"/>
            <a:endParaRPr lang="it-IT" sz="7400" dirty="0" smtClean="0">
              <a:solidFill>
                <a:srgbClr val="00B0F0"/>
              </a:solidFill>
            </a:endParaRPr>
          </a:p>
          <a:p>
            <a:r>
              <a:rPr lang="it-IT" sz="8000" dirty="0" smtClean="0">
                <a:solidFill>
                  <a:srgbClr val="0070C0"/>
                </a:solidFill>
              </a:rPr>
              <a:t>4. </a:t>
            </a:r>
            <a:r>
              <a:rPr lang="it-IT" sz="9600" dirty="0" smtClean="0">
                <a:solidFill>
                  <a:srgbClr val="0070C0"/>
                </a:solidFill>
              </a:rPr>
              <a:t>Artt. 3 e 4 della </a:t>
            </a:r>
            <a:r>
              <a:rPr lang="it-IT" sz="9600" b="1" dirty="0" smtClean="0">
                <a:solidFill>
                  <a:srgbClr val="0070C0"/>
                </a:solidFill>
              </a:rPr>
              <a:t>Legge n. 53/2003</a:t>
            </a:r>
            <a:r>
              <a:rPr lang="it-IT" sz="9600" dirty="0" smtClean="0">
                <a:solidFill>
                  <a:srgbClr val="0070C0"/>
                </a:solidFill>
              </a:rPr>
              <a:t>: Delega al Governo per la definizione delle norme generali sull’istruzione e dei livelli essenziali delle prestazioni in materia di istruzione e formazione professionale</a:t>
            </a:r>
          </a:p>
          <a:p>
            <a:endParaRPr lang="it-IT" sz="9600" dirty="0" smtClean="0">
              <a:solidFill>
                <a:srgbClr val="0070C0"/>
              </a:solidFill>
            </a:endParaRPr>
          </a:p>
          <a:p>
            <a:r>
              <a:rPr lang="it-IT" sz="8000" dirty="0" smtClean="0">
                <a:solidFill>
                  <a:srgbClr val="0070C0"/>
                </a:solidFill>
              </a:rPr>
              <a:t>5</a:t>
            </a:r>
            <a:r>
              <a:rPr lang="it-IT" sz="9600" dirty="0" smtClean="0">
                <a:solidFill>
                  <a:srgbClr val="0070C0"/>
                </a:solidFill>
              </a:rPr>
              <a:t>. D. LGS. </a:t>
            </a:r>
            <a:r>
              <a:rPr lang="it-IT" sz="9600" b="1" dirty="0" smtClean="0">
                <a:solidFill>
                  <a:srgbClr val="0070C0"/>
                </a:solidFill>
              </a:rPr>
              <a:t>77/2005</a:t>
            </a:r>
            <a:r>
              <a:rPr lang="it-IT" sz="9600" dirty="0" smtClean="0">
                <a:solidFill>
                  <a:srgbClr val="0070C0"/>
                </a:solidFill>
              </a:rPr>
              <a:t>: Definizione delle norme generali relative all’alternanza scuola lavoro,a norma dell’art. 4 della Legge 53/2003</a:t>
            </a:r>
          </a:p>
          <a:p>
            <a:endParaRPr lang="it-IT" sz="9600" dirty="0" smtClean="0">
              <a:solidFill>
                <a:srgbClr val="0070C0"/>
              </a:solidFill>
            </a:endParaRPr>
          </a:p>
          <a:p>
            <a:r>
              <a:rPr lang="it-IT" sz="9600" dirty="0" smtClean="0">
                <a:solidFill>
                  <a:srgbClr val="00B0F0"/>
                </a:solidFill>
              </a:rPr>
              <a:t> </a:t>
            </a:r>
            <a:r>
              <a:rPr lang="it-IT" sz="8000" dirty="0" smtClean="0">
                <a:solidFill>
                  <a:srgbClr val="0070C0"/>
                </a:solidFill>
              </a:rPr>
              <a:t>6.</a:t>
            </a:r>
            <a:r>
              <a:rPr lang="it-IT" sz="9600" b="1" dirty="0" smtClean="0">
                <a:solidFill>
                  <a:srgbClr val="0070C0"/>
                </a:solidFill>
              </a:rPr>
              <a:t>D. LGS. 81/2008 </a:t>
            </a:r>
            <a:r>
              <a:rPr lang="it-IT" sz="9600" dirty="0" smtClean="0">
                <a:solidFill>
                  <a:srgbClr val="0070C0"/>
                </a:solidFill>
              </a:rPr>
              <a:t>sulle norme sulla sicurezza nei luoghi di lavoro</a:t>
            </a:r>
          </a:p>
          <a:p>
            <a:pPr>
              <a:buNone/>
            </a:pPr>
            <a:r>
              <a:rPr lang="it-IT" sz="9600" dirty="0" smtClean="0">
                <a:solidFill>
                  <a:srgbClr val="00B0F0"/>
                </a:solidFill>
              </a:rPr>
              <a:t>       </a:t>
            </a:r>
          </a:p>
          <a:p>
            <a:pPr>
              <a:buNone/>
            </a:pPr>
            <a:endParaRPr lang="it-IT" sz="31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it-IT" sz="3700" dirty="0" smtClean="0">
                <a:solidFill>
                  <a:srgbClr val="00B0F0"/>
                </a:solidFill>
              </a:rPr>
              <a:t>        </a:t>
            </a:r>
            <a:endParaRPr lang="it-IT" sz="37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785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>
                <a:solidFill>
                  <a:prstClr val="black">
                    <a:tint val="75000"/>
                  </a:prstClr>
                </a:solidFill>
              </a:rPr>
              <a:t>TITOLO PRESENTAZIONE</a:t>
            </a: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827584" y="162880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prstClr val="black"/>
                </a:solidFill>
              </a:rPr>
              <a:t>AUTOASCOLTO </a:t>
            </a:r>
            <a:endParaRPr lang="it-IT" dirty="0">
              <a:solidFill>
                <a:prstClr val="black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1079612" y="2422629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prstClr val="black"/>
                </a:solidFill>
              </a:rPr>
              <a:t>Esperienza</a:t>
            </a:r>
          </a:p>
          <a:p>
            <a:endParaRPr lang="it-IT" dirty="0">
              <a:solidFill>
                <a:prstClr val="black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3131840" y="306896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prstClr val="black"/>
                </a:solidFill>
              </a:rPr>
              <a:t>Confronto con gli altri</a:t>
            </a:r>
            <a:endParaRPr lang="it-IT" dirty="0">
              <a:solidFill>
                <a:prstClr val="black"/>
              </a:solidFill>
            </a:endParaRPr>
          </a:p>
        </p:txBody>
      </p:sp>
      <p:sp>
        <p:nvSpPr>
          <p:cNvPr id="6" name="Titolo 5"/>
          <p:cNvSpPr>
            <a:spLocks noGrp="1"/>
          </p:cNvSpPr>
          <p:nvPr>
            <p:ph type="title"/>
          </p:nvPr>
        </p:nvSpPr>
        <p:spPr>
          <a:xfrm>
            <a:off x="915178" y="188640"/>
            <a:ext cx="8228822" cy="5175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it-IT" sz="2400" b="1" cap="none" dirty="0" smtClean="0"/>
              <a:t>… quali sono state le parole chiave del nostro incontro?</a:t>
            </a:r>
            <a:endParaRPr lang="it-IT" sz="2400" b="1" cap="none" dirty="0"/>
          </a:p>
        </p:txBody>
      </p:sp>
      <p:pic>
        <p:nvPicPr>
          <p:cNvPr id="7" name="Picture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18" y="-44577"/>
            <a:ext cx="90362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683568" y="548680"/>
            <a:ext cx="713378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4000" b="1" i="1" dirty="0">
              <a:solidFill>
                <a:srgbClr val="002060"/>
              </a:solidFill>
            </a:endParaRPr>
          </a:p>
          <a:p>
            <a:pPr algn="ctr"/>
            <a:r>
              <a:rPr lang="it-IT" sz="3200" b="1" i="1" dirty="0" smtClean="0">
                <a:solidFill>
                  <a:srgbClr val="002060"/>
                </a:solidFill>
              </a:rPr>
              <a:t>Le </a:t>
            </a:r>
            <a:r>
              <a:rPr lang="it-IT" sz="3200" b="1" i="1" dirty="0">
                <a:solidFill>
                  <a:srgbClr val="002060"/>
                </a:solidFill>
              </a:rPr>
              <a:t>persone che progrediscono nella vita sono coloro che si danno da fare per trovare le circostanze che vogliono e, se non le trovano, le creano</a:t>
            </a:r>
            <a:r>
              <a:rPr lang="it-IT" sz="4000" i="1" dirty="0">
                <a:solidFill>
                  <a:srgbClr val="002060"/>
                </a:solidFill>
              </a:rPr>
              <a:t>. </a:t>
            </a:r>
          </a:p>
          <a:p>
            <a:pPr algn="ctr"/>
            <a:endParaRPr lang="en-US" sz="4000" i="1" dirty="0" smtClean="0">
              <a:solidFill>
                <a:srgbClr val="002060"/>
              </a:solidFill>
            </a:endParaRPr>
          </a:p>
          <a:p>
            <a:pPr algn="r"/>
            <a:r>
              <a:rPr lang="en-US" sz="4000" i="1" dirty="0" smtClean="0">
                <a:solidFill>
                  <a:srgbClr val="002060"/>
                </a:solidFill>
              </a:rPr>
              <a:t>George </a:t>
            </a:r>
            <a:r>
              <a:rPr lang="en-US" sz="4000" i="1" dirty="0">
                <a:solidFill>
                  <a:srgbClr val="002060"/>
                </a:solidFill>
              </a:rPr>
              <a:t>Bernard Shaw </a:t>
            </a:r>
            <a:endParaRPr lang="it-IT" sz="40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54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2700" b="1" dirty="0" smtClean="0">
                <a:solidFill>
                  <a:srgbClr val="0070C0"/>
                </a:solidFill>
              </a:rPr>
              <a:t>ALTERNANZA SCUOLA LAVORO</a:t>
            </a:r>
            <a:br>
              <a:rPr lang="it-IT" sz="2700" b="1" dirty="0" smtClean="0">
                <a:solidFill>
                  <a:srgbClr val="0070C0"/>
                </a:solidFill>
              </a:rPr>
            </a:br>
            <a:r>
              <a:rPr lang="it-IT" sz="2700" b="1" dirty="0" smtClean="0">
                <a:solidFill>
                  <a:srgbClr val="0070C0"/>
                </a:solidFill>
              </a:rPr>
              <a:t>JOB EDUCATION</a:t>
            </a:r>
            <a:r>
              <a:rPr lang="it-IT" sz="4000" dirty="0" smtClean="0"/>
              <a:t/>
            </a:r>
            <a:br>
              <a:rPr lang="it-IT" sz="4000" dirty="0" smtClean="0"/>
            </a:br>
            <a:endParaRPr lang="it-IT" sz="2700" dirty="0">
              <a:solidFill>
                <a:srgbClr val="00B0F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484784"/>
            <a:ext cx="8157592" cy="4119736"/>
          </a:xfrm>
          <a:solidFill>
            <a:srgbClr val="FFFFCC"/>
          </a:solidFill>
        </p:spPr>
        <p:txBody>
          <a:bodyPr>
            <a:normAutofit fontScale="85000" lnSpcReduction="10000"/>
          </a:bodyPr>
          <a:lstStyle/>
          <a:p>
            <a:endParaRPr lang="it-IT" sz="2000" dirty="0" smtClean="0">
              <a:solidFill>
                <a:srgbClr val="0070C0"/>
              </a:solidFill>
            </a:endParaRPr>
          </a:p>
          <a:p>
            <a:r>
              <a:rPr lang="it-IT" sz="2000" dirty="0" smtClean="0">
                <a:solidFill>
                  <a:srgbClr val="0070C0"/>
                </a:solidFill>
              </a:rPr>
              <a:t>7. </a:t>
            </a:r>
            <a:r>
              <a:rPr lang="it-IT" sz="2400" b="1" dirty="0" smtClean="0">
                <a:solidFill>
                  <a:srgbClr val="0070C0"/>
                </a:solidFill>
              </a:rPr>
              <a:t>D. LGS. 23/2010</a:t>
            </a:r>
            <a:r>
              <a:rPr lang="it-IT" sz="2400" dirty="0" smtClean="0">
                <a:solidFill>
                  <a:srgbClr val="0070C0"/>
                </a:solidFill>
              </a:rPr>
              <a:t>: Riforma dell’ordinamento relativo </a:t>
            </a:r>
          </a:p>
          <a:p>
            <a:pPr>
              <a:buNone/>
            </a:pPr>
            <a:r>
              <a:rPr lang="it-IT" sz="2400" dirty="0" smtClean="0">
                <a:solidFill>
                  <a:srgbClr val="0070C0"/>
                </a:solidFill>
              </a:rPr>
              <a:t>       alle Camere di Commercio, Industria, Artigianato e</a:t>
            </a:r>
          </a:p>
          <a:p>
            <a:pPr>
              <a:buNone/>
            </a:pPr>
            <a:r>
              <a:rPr lang="it-IT" sz="2400" dirty="0" smtClean="0">
                <a:solidFill>
                  <a:srgbClr val="0070C0"/>
                </a:solidFill>
              </a:rPr>
              <a:t>       Agricoltura, in attuazione dell’art.53 della L. 99/2009</a:t>
            </a:r>
          </a:p>
          <a:p>
            <a:pPr>
              <a:buNone/>
            </a:pPr>
            <a:endParaRPr lang="it-IT" sz="2400" dirty="0" smtClean="0">
              <a:solidFill>
                <a:srgbClr val="0070C0"/>
              </a:solidFill>
            </a:endParaRPr>
          </a:p>
          <a:p>
            <a:r>
              <a:rPr lang="it-IT" sz="2400" dirty="0" smtClean="0">
                <a:solidFill>
                  <a:srgbClr val="0070C0"/>
                </a:solidFill>
              </a:rPr>
              <a:t>8. </a:t>
            </a:r>
            <a:r>
              <a:rPr lang="it-IT" sz="2400" b="1" dirty="0" err="1" smtClean="0">
                <a:solidFill>
                  <a:srgbClr val="0070C0"/>
                </a:solidFill>
              </a:rPr>
              <a:t>D.M</a:t>
            </a:r>
            <a:r>
              <a:rPr lang="it-IT" sz="2400" b="1" dirty="0" smtClean="0">
                <a:solidFill>
                  <a:srgbClr val="0070C0"/>
                </a:solidFill>
              </a:rPr>
              <a:t> 351 /2014</a:t>
            </a:r>
            <a:r>
              <a:rPr lang="it-IT" sz="2400" b="1" dirty="0" smtClean="0"/>
              <a:t> </a:t>
            </a:r>
            <a:r>
              <a:rPr lang="it-IT" sz="2400" dirty="0" smtClean="0">
                <a:solidFill>
                  <a:srgbClr val="0070C0"/>
                </a:solidFill>
              </a:rPr>
              <a:t>Criteri e parametri per l'assegnazione</a:t>
            </a:r>
          </a:p>
          <a:p>
            <a:pPr>
              <a:buNone/>
            </a:pPr>
            <a:r>
              <a:rPr lang="it-IT" sz="2400" dirty="0" smtClean="0">
                <a:solidFill>
                  <a:srgbClr val="0070C0"/>
                </a:solidFill>
              </a:rPr>
              <a:t>      diretta alle Istituzioni scolastiche nonché per la </a:t>
            </a:r>
          </a:p>
          <a:p>
            <a:pPr>
              <a:buNone/>
            </a:pPr>
            <a:r>
              <a:rPr lang="it-IT" sz="2400" dirty="0" smtClean="0">
                <a:solidFill>
                  <a:srgbClr val="0070C0"/>
                </a:solidFill>
              </a:rPr>
              <a:t>      determinazione delle misure nazionali relative la </a:t>
            </a:r>
          </a:p>
          <a:p>
            <a:pPr>
              <a:buNone/>
            </a:pPr>
            <a:r>
              <a:rPr lang="it-IT" sz="2400" dirty="0" smtClean="0">
                <a:solidFill>
                  <a:srgbClr val="0070C0"/>
                </a:solidFill>
              </a:rPr>
              <a:t>      missione Istruzione Scolastica, a valere sul Fondo per Il </a:t>
            </a:r>
          </a:p>
          <a:p>
            <a:pPr>
              <a:buNone/>
            </a:pPr>
            <a:r>
              <a:rPr lang="it-IT" sz="2400" dirty="0" smtClean="0">
                <a:solidFill>
                  <a:srgbClr val="0070C0"/>
                </a:solidFill>
              </a:rPr>
              <a:t>      funzionamento delle Istituzioni scolastiche</a:t>
            </a:r>
          </a:p>
          <a:p>
            <a:endParaRPr lang="it-IT" sz="2000" dirty="0" smtClean="0"/>
          </a:p>
          <a:p>
            <a:r>
              <a:rPr lang="it-IT" sz="2000" dirty="0" smtClean="0"/>
              <a:t> </a:t>
            </a:r>
            <a:endParaRPr lang="it-IT" sz="20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785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2700" b="1" dirty="0" smtClean="0">
                <a:solidFill>
                  <a:srgbClr val="0070C0"/>
                </a:solidFill>
              </a:rPr>
              <a:t>ALTERNANZA SCUOLA LAVORO</a:t>
            </a:r>
            <a:br>
              <a:rPr lang="it-IT" sz="2700" b="1" dirty="0" smtClean="0">
                <a:solidFill>
                  <a:srgbClr val="0070C0"/>
                </a:solidFill>
              </a:rPr>
            </a:br>
            <a:r>
              <a:rPr lang="it-IT" b="1" dirty="0" smtClean="0">
                <a:solidFill>
                  <a:srgbClr val="0070C0"/>
                </a:solidFill>
              </a:rPr>
              <a:t>Guida Operativa</a:t>
            </a:r>
            <a:r>
              <a:rPr lang="it-IT" sz="4000" dirty="0" smtClean="0"/>
              <a:t/>
            </a:r>
            <a:br>
              <a:rPr lang="it-IT" sz="4000" dirty="0" smtClean="0"/>
            </a:br>
            <a:endParaRPr lang="it-IT" sz="2700" dirty="0">
              <a:solidFill>
                <a:srgbClr val="00B0F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628800"/>
            <a:ext cx="8208912" cy="4248472"/>
          </a:xfrm>
          <a:solidFill>
            <a:srgbClr val="FFFFCC"/>
          </a:solidFill>
        </p:spPr>
        <p:txBody>
          <a:bodyPr>
            <a:normAutofit fontScale="25000" lnSpcReduction="20000"/>
          </a:bodyPr>
          <a:lstStyle/>
          <a:p>
            <a:pPr marL="0" indent="173038"/>
            <a:endParaRPr lang="it-IT" sz="74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9600" dirty="0" smtClean="0"/>
          </a:p>
          <a:p>
            <a:pPr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 primo “manuale” per la progettazione dei </a:t>
            </a:r>
          </a:p>
          <a:p>
            <a:pPr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percorsi di alternanza scuola lavoro.</a:t>
            </a:r>
          </a:p>
          <a:p>
            <a:pPr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Novantaquattro pagine, </a:t>
            </a:r>
            <a:r>
              <a:rPr lang="it-IT" sz="9600" dirty="0" smtClean="0">
                <a:solidFill>
                  <a:srgbClr val="0070C0"/>
                </a:solidFill>
              </a:rPr>
              <a:t>allegati esemplificativi</a:t>
            </a:r>
          </a:p>
          <a:p>
            <a:pPr>
              <a:buNone/>
            </a:pPr>
            <a:r>
              <a:rPr lang="it-IT" sz="9600" dirty="0" smtClean="0">
                <a:solidFill>
                  <a:srgbClr val="0070C0"/>
                </a:solidFill>
              </a:rPr>
              <a:t>compresi, pensate per guidare passo dopo passo</a:t>
            </a:r>
          </a:p>
          <a:p>
            <a:pPr>
              <a:buNone/>
            </a:pPr>
            <a:r>
              <a:rPr lang="it-IT" sz="9600" dirty="0" smtClean="0">
                <a:solidFill>
                  <a:srgbClr val="0070C0"/>
                </a:solidFill>
              </a:rPr>
              <a:t>dirigenti scolastici e  docenti, 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dall’ideazione del </a:t>
            </a:r>
          </a:p>
          <a:p>
            <a:pPr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progetto al momento del monitoraggio finale. </a:t>
            </a:r>
          </a:p>
          <a:p>
            <a:pPr>
              <a:buNone/>
            </a:pPr>
            <a:endParaRPr lang="it-IT" sz="9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RACCORDO </a:t>
            </a:r>
          </a:p>
          <a:p>
            <a:pPr algn="ctr">
              <a:buNone/>
            </a:pPr>
            <a:r>
              <a:rPr lang="it-IT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SCUOLA TERRITORIO E MONDO DEL LAVORO</a:t>
            </a:r>
          </a:p>
          <a:p>
            <a:pPr>
              <a:buNone/>
            </a:pPr>
            <a:r>
              <a:rPr lang="it-IT" sz="9600" dirty="0" smtClean="0">
                <a:solidFill>
                  <a:srgbClr val="00B0F0"/>
                </a:solidFill>
              </a:rPr>
              <a:t>           </a:t>
            </a:r>
          </a:p>
          <a:p>
            <a:pPr>
              <a:buNone/>
            </a:pPr>
            <a:endParaRPr lang="it-IT" sz="31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37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37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37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37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37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37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37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3700" dirty="0" smtClean="0">
              <a:solidFill>
                <a:srgbClr val="00B0F0"/>
              </a:solidFill>
            </a:endParaRPr>
          </a:p>
        </p:txBody>
      </p:sp>
      <p:sp>
        <p:nvSpPr>
          <p:cNvPr id="4" name="Freccia in giù 3"/>
          <p:cNvSpPr/>
          <p:nvPr/>
        </p:nvSpPr>
        <p:spPr>
          <a:xfrm>
            <a:off x="4139952" y="1772816"/>
            <a:ext cx="360040" cy="504056"/>
          </a:xfrm>
          <a:prstGeom prst="downArrow">
            <a:avLst>
              <a:gd name="adj1" fmla="val 50000"/>
              <a:gd name="adj2" fmla="val 551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2785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183880" cy="5184576"/>
          </a:xfrm>
        </p:spPr>
        <p:txBody>
          <a:bodyPr>
            <a:noAutofit/>
          </a:bodyPr>
          <a:lstStyle/>
          <a:p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>           M</a:t>
            </a:r>
            <a: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  <a:t>odelli di riferimento attraverso i quali</a:t>
            </a:r>
            <a:b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  <a:t>a) sperimentare percorsi didattici “fuori dall’aula”,</a:t>
            </a:r>
            <a:b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  <a:t>b) agevolare il confronto tra scuole e imprese </a:t>
            </a:r>
            <a:b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  <a:t>c) individuare punti di forza e criticità nei percorsi </a:t>
            </a:r>
            <a:b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  <a:t>   ASL.</a:t>
            </a:r>
            <a:b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  <a:t/>
            </a:r>
            <a:b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  <a:t>                             Necessità di</a:t>
            </a:r>
            <a:b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  <a:t>1) adeguare e migliorare il sistema di valutazione delle competenze acquisite in esito ai percorsi svolti</a:t>
            </a:r>
            <a:b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  <a:t>2) recepire e valorizzare tali competenze nel curricolo scolastico </a:t>
            </a:r>
            <a:br>
              <a:rPr lang="it-IT" sz="2400" b="0" dirty="0" smtClean="0">
                <a:solidFill>
                  <a:srgbClr val="0070C0"/>
                </a:solidFill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</a:rPr>
              <a:t/>
            </a:r>
            <a:br>
              <a:rPr lang="it-IT" sz="2400" b="0" dirty="0" smtClean="0">
                <a:solidFill>
                  <a:srgbClr val="0070C0"/>
                </a:solidFill>
              </a:rPr>
            </a:br>
            <a:r>
              <a:rPr lang="it-IT" sz="1200" dirty="0" smtClean="0"/>
              <a:t/>
            </a:r>
            <a:br>
              <a:rPr lang="it-IT" sz="1200" dirty="0" smtClean="0"/>
            </a:br>
            <a:endParaRPr lang="it-IT" sz="1200" b="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404664"/>
            <a:ext cx="8352928" cy="720080"/>
          </a:xfrm>
          <a:solidFill>
            <a:srgbClr val="FFFFCC"/>
          </a:solidFill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it-IT" sz="3100" b="1" dirty="0" smtClean="0">
                <a:solidFill>
                  <a:srgbClr val="0070C0"/>
                </a:solidFill>
              </a:rPr>
              <a:t>GUIDA OPERATIVA: SCUOLA E LA</a:t>
            </a:r>
            <a:r>
              <a:rPr lang="it-IT" sz="2900" b="1" dirty="0" smtClean="0">
                <a:solidFill>
                  <a:srgbClr val="0070C0"/>
                </a:solidFill>
              </a:rPr>
              <a:t>VORO</a:t>
            </a:r>
          </a:p>
          <a:p>
            <a:pPr marL="0" indent="0" algn="ctr">
              <a:buNone/>
            </a:pPr>
            <a:r>
              <a:rPr lang="it-IT" sz="2600" b="1" dirty="0" smtClean="0">
                <a:solidFill>
                  <a:srgbClr val="0070C0"/>
                </a:solidFill>
              </a:rPr>
              <a:t> </a:t>
            </a:r>
            <a:r>
              <a:rPr lang="it-IT" sz="3100" b="1" dirty="0" smtClean="0">
                <a:solidFill>
                  <a:srgbClr val="0070C0"/>
                </a:solidFill>
              </a:rPr>
              <a:t>DUE UNIVERSI CHE SI INCONTRANO </a:t>
            </a:r>
            <a:r>
              <a:rPr lang="it-IT" b="1" dirty="0" smtClean="0">
                <a:solidFill>
                  <a:srgbClr val="00B0F0"/>
                </a:solidFill>
              </a:rPr>
              <a:t> </a:t>
            </a:r>
            <a:endParaRPr lang="it-IT" b="1" dirty="0">
              <a:solidFill>
                <a:srgbClr val="00B0F0"/>
              </a:solidFill>
              <a:cs typeface="Aharoni" pitchFamily="2" charset="-79"/>
            </a:endParaRPr>
          </a:p>
        </p:txBody>
      </p:sp>
      <p:sp>
        <p:nvSpPr>
          <p:cNvPr id="4" name="Freccia in giù 3"/>
          <p:cNvSpPr/>
          <p:nvPr/>
        </p:nvSpPr>
        <p:spPr>
          <a:xfrm>
            <a:off x="3995936" y="3356992"/>
            <a:ext cx="288032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7370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2060848"/>
            <a:ext cx="8183880" cy="3816424"/>
          </a:xfrm>
        </p:spPr>
        <p:txBody>
          <a:bodyPr>
            <a:noAutofit/>
          </a:bodyPr>
          <a:lstStyle/>
          <a:p>
            <a:r>
              <a:rPr lang="it-IT" sz="2000" b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2000" b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it-IT" sz="2000" b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2000" b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it-IT" sz="2000" b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2000" b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it-IT" sz="2000" b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2000" b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it-IT" sz="2000" b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2000" b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it-IT" sz="2000" b="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3) </a:t>
            </a:r>
            <a: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rafforzare il rapporto con Aziende/Enti in modo da trovare interlocutori disponibili a </a:t>
            </a:r>
            <a:r>
              <a:rPr lang="it-IT" sz="2400" b="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coprogettare</a:t>
            </a:r>
            <a: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 suddetti percorsi di ASL con la scuola</a:t>
            </a:r>
            <a:b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4) rendere le esperienze sempre più proficuamente inserite nel progetto didattico dell’indirizzo di appartenenza dell’</a:t>
            </a:r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allievo.</a:t>
            </a:r>
            <a:b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it-IT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it-IT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it-IT" sz="24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 smtClean="0">
                <a:solidFill>
                  <a:srgbClr val="0070C0"/>
                </a:solidFill>
                <a:latin typeface="+mn-lt"/>
              </a:rPr>
              <a:t/>
            </a:r>
            <a:br>
              <a:rPr lang="it-IT" sz="2400" dirty="0" smtClean="0">
                <a:solidFill>
                  <a:srgbClr val="0070C0"/>
                </a:solidFill>
                <a:latin typeface="+mn-lt"/>
              </a:rPr>
            </a:br>
            <a:endParaRPr lang="it-IT" sz="2400" b="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0" y="620688"/>
            <a:ext cx="8183880" cy="936104"/>
          </a:xfrm>
          <a:solidFill>
            <a:srgbClr val="FFFFCC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it-IT" sz="2200" b="1" dirty="0" smtClean="0">
                <a:solidFill>
                  <a:srgbClr val="0070C0"/>
                </a:solidFill>
              </a:rPr>
              <a:t>GUIDA OPERATIVA: SCUOLA E LAVORO</a:t>
            </a:r>
          </a:p>
          <a:p>
            <a:pPr marL="0" indent="0" algn="ctr">
              <a:buNone/>
            </a:pPr>
            <a:r>
              <a:rPr lang="it-IT" sz="2200" b="1" dirty="0" smtClean="0">
                <a:solidFill>
                  <a:srgbClr val="0070C0"/>
                </a:solidFill>
              </a:rPr>
              <a:t> DUE UNIVERSI CHE SI INCONTRANO </a:t>
            </a:r>
            <a:r>
              <a:rPr lang="it-IT" b="1" dirty="0" smtClean="0">
                <a:solidFill>
                  <a:srgbClr val="00B0F0"/>
                </a:solidFill>
              </a:rPr>
              <a:t> </a:t>
            </a:r>
            <a:endParaRPr lang="it-IT" b="1" dirty="0">
              <a:solidFill>
                <a:srgbClr val="00B0F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647370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it-IT" sz="3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it-IT" sz="2700" b="1" dirty="0" smtClean="0">
                <a:solidFill>
                  <a:srgbClr val="0070C0"/>
                </a:solidFill>
              </a:rPr>
              <a:t>ALTERNANZA SCUOLA LAVORO</a:t>
            </a:r>
            <a:br>
              <a:rPr lang="it-IT" sz="2700" b="1" dirty="0" smtClean="0">
                <a:solidFill>
                  <a:srgbClr val="0070C0"/>
                </a:solidFill>
              </a:rPr>
            </a:br>
            <a:r>
              <a:rPr lang="it-IT" sz="2700" b="1" dirty="0" smtClean="0">
                <a:solidFill>
                  <a:srgbClr val="0070C0"/>
                </a:solidFill>
              </a:rPr>
              <a:t>JOB EDUCATION</a:t>
            </a:r>
            <a:r>
              <a:rPr lang="it-IT" sz="4000" dirty="0" smtClean="0"/>
              <a:t/>
            </a:r>
            <a:br>
              <a:rPr lang="it-IT" sz="4000" dirty="0" smtClean="0"/>
            </a:br>
            <a:endParaRPr lang="it-IT" sz="2700" dirty="0">
              <a:solidFill>
                <a:srgbClr val="00B0F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484784"/>
            <a:ext cx="8157592" cy="4119736"/>
          </a:xfrm>
          <a:solidFill>
            <a:srgbClr val="FFFFCC"/>
          </a:solidFill>
        </p:spPr>
        <p:txBody>
          <a:bodyPr>
            <a:normAutofit fontScale="25000" lnSpcReduction="20000"/>
          </a:bodyPr>
          <a:lstStyle/>
          <a:p>
            <a:pPr marL="0" indent="173038"/>
            <a:endParaRPr lang="it-IT" sz="7400" dirty="0" smtClean="0">
              <a:solidFill>
                <a:srgbClr val="00B0F0"/>
              </a:solidFill>
            </a:endParaRPr>
          </a:p>
          <a:p>
            <a:pPr marL="0" indent="173038"/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Apprendimento basato sul </a:t>
            </a:r>
            <a:r>
              <a:rPr lang="it-IT" sz="7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LAVORO u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 dei pilastri</a:t>
            </a:r>
          </a:p>
          <a:p>
            <a:pPr marL="0" indent="173038"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della Strategia di EUROPA 2020 per una </a:t>
            </a:r>
            <a:r>
              <a:rPr lang="it-IT" sz="96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crescita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</a:t>
            </a:r>
            <a:r>
              <a:rPr lang="it-IT" sz="96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intelligente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          </a:t>
            </a:r>
            <a:r>
              <a:rPr lang="it-IT" sz="96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sostenibile 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</a:t>
            </a:r>
          </a:p>
          <a:p>
            <a:pPr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                                                 </a:t>
            </a:r>
            <a:r>
              <a:rPr lang="it-IT" sz="96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inclusiva</a:t>
            </a: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None/>
            </a:pPr>
            <a:endParaRPr lang="it-IT" sz="9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indent="0"/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Centralità rapporto Istruzione e Formazione</a:t>
            </a:r>
          </a:p>
          <a:p>
            <a:pPr marL="0" indent="0" algn="just"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accentuata anche dalla crisi economica che</a:t>
            </a:r>
          </a:p>
          <a:p>
            <a:pPr marL="0" indent="0" algn="just"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ha creato un pesante impatto sull’occupazione</a:t>
            </a:r>
          </a:p>
          <a:p>
            <a:pPr marL="0" indent="0" algn="just">
              <a:buNone/>
            </a:pPr>
            <a:r>
              <a:rPr lang="it-IT" sz="9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giovanile</a:t>
            </a:r>
          </a:p>
          <a:p>
            <a:pPr>
              <a:buNone/>
            </a:pPr>
            <a:endParaRPr lang="it-IT" sz="9600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it-IT" sz="9600" dirty="0" smtClean="0">
                <a:solidFill>
                  <a:srgbClr val="00B0F0"/>
                </a:solidFill>
              </a:rPr>
              <a:t>           </a:t>
            </a:r>
          </a:p>
          <a:p>
            <a:pPr>
              <a:buNone/>
            </a:pPr>
            <a:endParaRPr lang="it-IT" sz="31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it-IT" sz="1600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it-IT" sz="5600" dirty="0" smtClean="0">
                <a:solidFill>
                  <a:srgbClr val="0070C0"/>
                </a:solidFill>
              </a:rPr>
              <a:t>  </a:t>
            </a:r>
            <a:endParaRPr lang="it-IT" sz="5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785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628800"/>
            <a:ext cx="8183880" cy="4176464"/>
          </a:xfrm>
        </p:spPr>
        <p:txBody>
          <a:bodyPr>
            <a:noAutofit/>
          </a:bodyPr>
          <a:lstStyle/>
          <a:p>
            <a:pPr algn="ctr"/>
            <a: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Nuovi Contesti di Apprendimento in vista di </a:t>
            </a:r>
            <a:b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migliori risultati socio- economici </a:t>
            </a:r>
            <a:b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</a:t>
            </a:r>
            <a:r>
              <a:rPr lang="it-IT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’Organizzazione</a:t>
            </a:r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it-IT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l’Impresa</a:t>
            </a:r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it-IT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l’Ente</a:t>
            </a:r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che ospita lo studente </a:t>
            </a:r>
            <a:r>
              <a:rPr lang="it-IT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assume</a:t>
            </a:r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il ruolo di </a:t>
            </a:r>
            <a:r>
              <a:rPr lang="it-IT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contesto</a:t>
            </a:r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di </a:t>
            </a:r>
            <a:r>
              <a:rPr lang="it-IT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apprendimento</a:t>
            </a:r>
            <a: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complementare all’aula e al laboratorio.</a:t>
            </a:r>
            <a:br>
              <a:rPr lang="it-IT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“Bottega a Scuola”                    “ </a:t>
            </a:r>
            <a:r>
              <a:rPr lang="it-IT" sz="2400" b="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Scuola</a:t>
            </a:r>
            <a: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Impresa”</a:t>
            </a:r>
            <a:b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it-IT" sz="24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“Buone Pratiche”   </a:t>
            </a:r>
            <a:r>
              <a:rPr lang="it-IT" sz="20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it-IT" sz="2000" b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it-IT" sz="1200" b="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0" y="620688"/>
            <a:ext cx="8183880" cy="936104"/>
          </a:xfrm>
          <a:solidFill>
            <a:srgbClr val="FFFFCC"/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it-IT" b="1" dirty="0" smtClean="0">
                <a:solidFill>
                  <a:srgbClr val="0070C0"/>
                </a:solidFill>
              </a:rPr>
              <a:t>SCUOLA E LAVORO</a:t>
            </a:r>
          </a:p>
          <a:p>
            <a:pPr marL="0" indent="0" algn="ctr">
              <a:buNone/>
            </a:pPr>
            <a:r>
              <a:rPr lang="it-IT" b="1" dirty="0" smtClean="0">
                <a:solidFill>
                  <a:srgbClr val="0070C0"/>
                </a:solidFill>
              </a:rPr>
              <a:t> DUE UNIVERSI CHE SI INCONTRANO </a:t>
            </a:r>
            <a:r>
              <a:rPr lang="it-IT" b="1" dirty="0" smtClean="0">
                <a:solidFill>
                  <a:srgbClr val="00B0F0"/>
                </a:solidFill>
              </a:rPr>
              <a:t> </a:t>
            </a:r>
            <a:endParaRPr lang="it-IT" b="1" dirty="0">
              <a:solidFill>
                <a:srgbClr val="00B0F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647370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tro">
  <a:themeElements>
    <a:clrScheme name="Carta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Astr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t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1116</TotalTime>
  <Words>1119</Words>
  <Application>Microsoft Office PowerPoint</Application>
  <PresentationFormat>Presentazione su schermo (4:3)</PresentationFormat>
  <Paragraphs>330</Paragraphs>
  <Slides>30</Slides>
  <Notes>14</Notes>
  <HiddenSlides>2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1" baseType="lpstr">
      <vt:lpstr>Astro</vt:lpstr>
      <vt:lpstr>  L’ALTERNANZA SCUOLA LAVORO L. 107/2015 </vt:lpstr>
      <vt:lpstr>   ALTERNANZA SCUOLA LAVORO JOB EDUCATION </vt:lpstr>
      <vt:lpstr>   ALTERNANZA SCUOLA LAVORO JOB EDUCATION </vt:lpstr>
      <vt:lpstr>   ALTERNANZA SCUOLA LAVORO JOB EDUCATION </vt:lpstr>
      <vt:lpstr>   ALTERNANZA SCUOLA LAVORO Guida Operativa </vt:lpstr>
      <vt:lpstr>                                          Modelli di riferimento attraverso i quali a) sperimentare percorsi didattici “fuori dall’aula”, b) agevolare il confronto tra scuole e imprese  c) individuare punti di forza e criticità nei percorsi     ASL.                               Necessità di 1) adeguare e migliorare il sistema di valutazione delle competenze acquisite in esito ai percorsi svolti 2) recepire e valorizzare tali competenze nel curricolo scolastico    </vt:lpstr>
      <vt:lpstr>     3) rafforzare il rapporto con Aziende/Enti in modo da trovare interlocutori disponibili a coprogettare i suddetti percorsi di ASL con la scuola  4) rendere le esperienze sempre più proficuamente inserite nel progetto didattico dell’indirizzo di appartenenza dell’allievo.    </vt:lpstr>
      <vt:lpstr>   ALTERNANZA SCUOLA LAVORO JOB EDUCATION </vt:lpstr>
      <vt:lpstr>Nuovi Contesti di Apprendimento in vista di  migliori risultati socio- economici   L’Organizzazione, l’Impresa, l’Ente che ospita lo studente assume il ruolo di contesto di apprendimento complementare all’aula e al laboratorio.    “Bottega a Scuola”                    “ Scuola – Impresa”      “Buone Pratiche”    </vt:lpstr>
      <vt:lpstr>   Travolti dall’ASL….Endiadi…….Alleanza </vt:lpstr>
      <vt:lpstr>   Travolti dall’ASL….Endiadi…….Alleanza </vt:lpstr>
      <vt:lpstr>   Le 8 Competenze di Cittadinanza Attiva </vt:lpstr>
      <vt:lpstr>   Le 8 Competenze di Cittadinanza Attiva </vt:lpstr>
      <vt:lpstr>    IL LES E LA JOB EDUCATION </vt:lpstr>
      <vt:lpstr>Il LES E LA JOB EDUCATION  </vt:lpstr>
      <vt:lpstr>IL LES E L’INTERNAZIONALIZZAZIONE DEI PERCORSI</vt:lpstr>
      <vt:lpstr>  STUDIO DI DUE LINGUE STRANIERE  </vt:lpstr>
      <vt:lpstr>   C.L.I.L.  CONTENT AND LANGUAGE INTEGRATED LEARNING</vt:lpstr>
      <vt:lpstr>   C.L.I.L.  CONTENT AND LANGUAGE INTEGRATED LEARNING</vt:lpstr>
      <vt:lpstr>  Le aspettative di un’azienda moderna nell’approccio ai nuovi mercati del lavoro  </vt:lpstr>
      <vt:lpstr>Presentazione standard di PowerPoint</vt:lpstr>
      <vt:lpstr>Presentazione standard di PowerPoint</vt:lpstr>
      <vt:lpstr>Come è cambiata la Selezione ?</vt:lpstr>
      <vt:lpstr>Le fasi della selezione</vt:lpstr>
      <vt:lpstr>Un Esempio :Selezione Giovani Laureati- 2012</vt:lpstr>
      <vt:lpstr>Come prepararsi al mondo del lavoro?</vt:lpstr>
      <vt:lpstr>Presentazione standard di PowerPoint</vt:lpstr>
      <vt:lpstr> </vt:lpstr>
      <vt:lpstr>Quali sono state le parole chiave del nostro incontro?</vt:lpstr>
      <vt:lpstr>… quali sono state le parole chiave del nostro incontro?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L’ORIENTAMENTO GIOVANILE ALLO STUDIO: OFFERTA FORMATIVA ED EVOLUZIONE DEL MERCATO DEL LAVORO ANCONA   21 – 22 OTTOBRE 2013</dc:title>
  <dc:creator>Luca&amp;Mauro</dc:creator>
  <cp:lastModifiedBy>COLL_DIRIGENTE</cp:lastModifiedBy>
  <cp:revision>50</cp:revision>
  <dcterms:created xsi:type="dcterms:W3CDTF">2013-10-20T13:11:05Z</dcterms:created>
  <dcterms:modified xsi:type="dcterms:W3CDTF">2016-01-23T08:03:29Z</dcterms:modified>
</cp:coreProperties>
</file>