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53"/>
  </p:notesMasterIdLst>
  <p:handoutMasterIdLst>
    <p:handoutMasterId r:id="rId54"/>
  </p:handoutMasterIdLst>
  <p:sldIdLst>
    <p:sldId id="266" r:id="rId2"/>
    <p:sldId id="351" r:id="rId3"/>
    <p:sldId id="349" r:id="rId4"/>
    <p:sldId id="344" r:id="rId5"/>
    <p:sldId id="317" r:id="rId6"/>
    <p:sldId id="320" r:id="rId7"/>
    <p:sldId id="318" r:id="rId8"/>
    <p:sldId id="319" r:id="rId9"/>
    <p:sldId id="345" r:id="rId10"/>
    <p:sldId id="323" r:id="rId11"/>
    <p:sldId id="346" r:id="rId12"/>
    <p:sldId id="324" r:id="rId13"/>
    <p:sldId id="321" r:id="rId14"/>
    <p:sldId id="348" r:id="rId15"/>
    <p:sldId id="350" r:id="rId16"/>
    <p:sldId id="354" r:id="rId17"/>
    <p:sldId id="316" r:id="rId18"/>
    <p:sldId id="353" r:id="rId19"/>
    <p:sldId id="347" r:id="rId20"/>
    <p:sldId id="352" r:id="rId21"/>
    <p:sldId id="311" r:id="rId22"/>
    <p:sldId id="326" r:id="rId23"/>
    <p:sldId id="327" r:id="rId24"/>
    <p:sldId id="328" r:id="rId25"/>
    <p:sldId id="329" r:id="rId26"/>
    <p:sldId id="330" r:id="rId27"/>
    <p:sldId id="336" r:id="rId28"/>
    <p:sldId id="335" r:id="rId29"/>
    <p:sldId id="332" r:id="rId30"/>
    <p:sldId id="333" r:id="rId31"/>
    <p:sldId id="331" r:id="rId32"/>
    <p:sldId id="312" r:id="rId33"/>
    <p:sldId id="313" r:id="rId34"/>
    <p:sldId id="314" r:id="rId35"/>
    <p:sldId id="337" r:id="rId36"/>
    <p:sldId id="315" r:id="rId37"/>
    <p:sldId id="338" r:id="rId38"/>
    <p:sldId id="339" r:id="rId39"/>
    <p:sldId id="340" r:id="rId40"/>
    <p:sldId id="341" r:id="rId41"/>
    <p:sldId id="342" r:id="rId42"/>
    <p:sldId id="343" r:id="rId43"/>
    <p:sldId id="362" r:id="rId44"/>
    <p:sldId id="363" r:id="rId45"/>
    <p:sldId id="355" r:id="rId46"/>
    <p:sldId id="358" r:id="rId47"/>
    <p:sldId id="360" r:id="rId48"/>
    <p:sldId id="309" r:id="rId49"/>
    <p:sldId id="356" r:id="rId50"/>
    <p:sldId id="357" r:id="rId51"/>
    <p:sldId id="361" r:id="rId52"/>
  </p:sldIdLst>
  <p:sldSz cx="9144000" cy="6858000" type="screen4x3"/>
  <p:notesSz cx="9906000" cy="67849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0764" autoAdjust="0"/>
  </p:normalViewPr>
  <p:slideViewPr>
    <p:cSldViewPr>
      <p:cViewPr>
        <p:scale>
          <a:sx n="65" d="100"/>
          <a:sy n="65" d="100"/>
        </p:scale>
        <p:origin x="-2112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35564-EA80-4EF8-BCCE-9C6C460DB584}" type="datetimeFigureOut">
              <a:rPr lang="it-IT" smtClean="0"/>
              <a:t>24/03/2015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44549"/>
            <a:ext cx="4292600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11108" y="6444549"/>
            <a:ext cx="4292600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73F23-78FB-4CBE-8E6F-97D527A7B4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59392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A91F2-4482-404E-BEF9-ABAAC18B59E6}" type="datetimeFigureOut">
              <a:rPr lang="it-IT" smtClean="0"/>
              <a:t>24/03/2015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09588"/>
            <a:ext cx="3390900" cy="2543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0600" y="3222863"/>
            <a:ext cx="7924800" cy="3053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44549"/>
            <a:ext cx="4292600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11108" y="6444549"/>
            <a:ext cx="4292600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160F1-D10A-43D3-8F2A-9C8229BBD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96497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C523-ABB9-4A1D-9F25-DEF61E98B45C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F315-0F9B-45D4-97D8-A99F702150AA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C5F4-05CD-47CD-96A8-F04B721EF546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D69B-163F-416F-9C86-988EC4CFB28C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3F62-0682-4A96-A281-7AE7309E086A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D934-05BB-42C3-895A-C5170A50563B}" type="datetime1">
              <a:rPr lang="it-IT" smtClean="0"/>
              <a:t>24/03/2015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C76B6-920E-4E57-88C9-92EEABBF2BB4}" type="datetime1">
              <a:rPr lang="it-IT" smtClean="0"/>
              <a:t>24/03/2015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A8-3D4F-452E-832C-BBA32233767A}" type="datetime1">
              <a:rPr lang="it-IT" smtClean="0"/>
              <a:t>24/03/2015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637-AAB2-4612-A331-3ACEAECF911B}" type="datetime1">
              <a:rPr lang="it-IT" smtClean="0"/>
              <a:t>24/03/2015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6FD7-4DB2-45B0-9E2B-327BDB3FD37C}" type="datetime1">
              <a:rPr lang="it-IT" smtClean="0"/>
              <a:t>24/03/2015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9FB3-B396-45F3-A734-E14E7A49C99E}" type="datetime1">
              <a:rPr lang="it-IT" smtClean="0"/>
              <a:t>24/03/2015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41FD4FE-DA64-4E20-967A-D7F9B59F2565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CD3B5F5-7CBE-4AA6-8446-B9B8D7230459}" type="slidenum">
              <a:rPr lang="it-IT" smtClean="0"/>
              <a:t>‹N›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32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3200" dirty="0">
                <a:latin typeface="Calibri" panose="020F0502020204030204" pitchFamily="34" charset="0"/>
              </a:rPr>
              <a:t>Il quadro generale dell’Esame di Stato a conclusione dei percorsi di Scuola Secondaria di Secondo Grado del riordino</a:t>
            </a:r>
            <a:endParaRPr lang="it-IT" sz="32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7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10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600" dirty="0" smtClean="0">
                <a:latin typeface="Calibri" panose="020F0502020204030204" pitchFamily="34" charset="0"/>
              </a:rPr>
              <a:t>I NUOVI PERCORSI</a:t>
            </a:r>
            <a:endParaRPr lang="it-IT" sz="28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</a:rPr>
              <a:t>P</a:t>
            </a:r>
            <a:r>
              <a:rPr lang="it-IT" dirty="0" smtClean="0">
                <a:latin typeface="Calibri" panose="020F0502020204030204" pitchFamily="34" charset="0"/>
              </a:rPr>
              <a:t>rofilo </a:t>
            </a:r>
            <a:r>
              <a:rPr lang="it-IT" b="1" dirty="0" smtClean="0">
                <a:latin typeface="Calibri" panose="020F0502020204030204" pitchFamily="34" charset="0"/>
              </a:rPr>
              <a:t>E</a:t>
            </a:r>
            <a:r>
              <a:rPr lang="it-IT" dirty="0" smtClean="0">
                <a:latin typeface="Calibri" panose="020F0502020204030204" pitchFamily="34" charset="0"/>
              </a:rPr>
              <a:t>ducativo, </a:t>
            </a:r>
            <a:r>
              <a:rPr lang="it-IT" b="1" dirty="0" smtClean="0">
                <a:latin typeface="Calibri" panose="020F0502020204030204" pitchFamily="34" charset="0"/>
              </a:rPr>
              <a:t>Cu</a:t>
            </a:r>
            <a:r>
              <a:rPr lang="it-IT" dirty="0" smtClean="0">
                <a:latin typeface="Calibri" panose="020F0502020204030204" pitchFamily="34" charset="0"/>
              </a:rPr>
              <a:t>lturale e </a:t>
            </a:r>
            <a:r>
              <a:rPr lang="it-IT" b="1" dirty="0" smtClean="0">
                <a:latin typeface="Calibri" panose="020F0502020204030204" pitchFamily="34" charset="0"/>
              </a:rPr>
              <a:t>P</a:t>
            </a:r>
            <a:r>
              <a:rPr lang="it-IT" dirty="0" smtClean="0">
                <a:latin typeface="Calibri" panose="020F0502020204030204" pitchFamily="34" charset="0"/>
              </a:rPr>
              <a:t>rofessionale dello Studente</a:t>
            </a:r>
            <a:endParaRPr lang="it-IT" sz="2800" b="1" dirty="0" smtClean="0"/>
          </a:p>
          <a:p>
            <a:pPr marL="0" indent="0" algn="just">
              <a:buNone/>
            </a:pPr>
            <a:endParaRPr lang="it-IT" b="1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</a:rPr>
              <a:t>Risultati di </a:t>
            </a:r>
            <a:r>
              <a:rPr lang="it-IT" b="1" dirty="0">
                <a:latin typeface="Calibri" panose="020F0502020204030204" pitchFamily="34" charset="0"/>
              </a:rPr>
              <a:t>apprendimento </a:t>
            </a:r>
            <a:r>
              <a:rPr lang="it-IT" dirty="0" smtClean="0">
                <a:latin typeface="Calibri" panose="020F0502020204030204" pitchFamily="34" charset="0"/>
              </a:rPr>
              <a:t>declinati in conoscenze </a:t>
            </a:r>
            <a:r>
              <a:rPr lang="it-IT" dirty="0">
                <a:latin typeface="Calibri" panose="020F0502020204030204" pitchFamily="34" charset="0"/>
              </a:rPr>
              <a:t>e abilità e competenze </a:t>
            </a:r>
            <a:r>
              <a:rPr lang="it-IT" dirty="0" smtClean="0">
                <a:latin typeface="Calibri" panose="020F0502020204030204" pitchFamily="34" charset="0"/>
              </a:rPr>
              <a:t>in relazione </a:t>
            </a:r>
            <a:r>
              <a:rPr lang="it-IT" dirty="0">
                <a:latin typeface="Calibri" panose="020F0502020204030204" pitchFamily="34" charset="0"/>
              </a:rPr>
              <a:t>alla Raccomandazione del Parlamento europeo e del Consiglio del 23 </a:t>
            </a:r>
            <a:r>
              <a:rPr lang="it-IT" dirty="0" smtClean="0">
                <a:latin typeface="Calibri" panose="020F0502020204030204" pitchFamily="34" charset="0"/>
              </a:rPr>
              <a:t>aprile 2008</a:t>
            </a:r>
            <a:r>
              <a:rPr lang="it-IT" dirty="0">
                <a:latin typeface="Calibri" panose="020F0502020204030204" pitchFamily="34" charset="0"/>
              </a:rPr>
              <a:t>, sulla costituzione del quadro europeo delle qualifiche per </a:t>
            </a:r>
            <a:r>
              <a:rPr lang="it-IT" dirty="0" smtClean="0">
                <a:latin typeface="Calibri" panose="020F0502020204030204" pitchFamily="34" charset="0"/>
              </a:rPr>
              <a:t>l’apprendimento permanente </a:t>
            </a:r>
            <a:r>
              <a:rPr lang="it-IT" dirty="0">
                <a:latin typeface="Calibri" panose="020F0502020204030204" pitchFamily="34" charset="0"/>
              </a:rPr>
              <a:t>(</a:t>
            </a:r>
            <a:r>
              <a:rPr lang="it-IT" dirty="0" smtClean="0">
                <a:latin typeface="Calibri" panose="020F0502020204030204" pitchFamily="34" charset="0"/>
              </a:rPr>
              <a:t>EQF)</a:t>
            </a:r>
            <a:endParaRPr lang="it-IT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b="1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</a:rPr>
              <a:t>Obiettivi specifici </a:t>
            </a:r>
            <a:r>
              <a:rPr lang="it-IT" dirty="0">
                <a:latin typeface="Calibri" panose="020F0502020204030204" pitchFamily="34" charset="0"/>
              </a:rPr>
              <a:t>di </a:t>
            </a:r>
            <a:r>
              <a:rPr lang="it-IT" dirty="0" smtClean="0">
                <a:latin typeface="Calibri" panose="020F0502020204030204" pitchFamily="34" charset="0"/>
              </a:rPr>
              <a:t>apprendimento</a:t>
            </a:r>
            <a:endParaRPr lang="it-IT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Autofit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13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10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600" dirty="0" smtClean="0">
                <a:latin typeface="Calibri" panose="020F0502020204030204" pitchFamily="34" charset="0"/>
              </a:rPr>
              <a:t>I NUOVI PERCORSI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Gli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obiettivi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specifici di apprendimento </a:t>
            </a:r>
            <a:r>
              <a:rPr lang="it-IT" dirty="0">
                <a:latin typeface="Calibri" panose="020F0502020204030204" pitchFamily="34" charset="0"/>
              </a:rPr>
              <a:t>con riferimento ai profili e in relazione alle attività e agli insegnamenti compresi nei piani degli studi previsti per i </a:t>
            </a:r>
            <a:r>
              <a:rPr lang="it-IT" dirty="0" smtClean="0">
                <a:latin typeface="Calibri" panose="020F0502020204030204" pitchFamily="34" charset="0"/>
              </a:rPr>
              <a:t>singoli percorsi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sono declinati:</a:t>
            </a:r>
            <a:endParaRPr lang="it-IT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LE INDICAZIONI NAZIONALI PER I LICEI</a:t>
            </a:r>
          </a:p>
          <a:p>
            <a:pPr marL="0" indent="0" algn="ctr">
              <a:buNone/>
            </a:pPr>
            <a:endParaRPr lang="it-IT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LE LINEE GUIDA PER GLI ISTITUTI PROFESSIONALI</a:t>
            </a:r>
            <a:endParaRPr lang="it-IT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LE LINEE </a:t>
            </a:r>
            <a:r>
              <a:rPr lang="it-IT" dirty="0">
                <a:latin typeface="Calibri" panose="020F0502020204030204" pitchFamily="34" charset="0"/>
              </a:rPr>
              <a:t>GUIDA </a:t>
            </a:r>
            <a:r>
              <a:rPr lang="it-IT" dirty="0" smtClean="0">
                <a:latin typeface="Calibri" panose="020F0502020204030204" pitchFamily="34" charset="0"/>
              </a:rPr>
              <a:t>PER GLI ISTITUTI </a:t>
            </a:r>
            <a:r>
              <a:rPr lang="it-IT" dirty="0">
                <a:latin typeface="Calibri" panose="020F0502020204030204" pitchFamily="34" charset="0"/>
              </a:rPr>
              <a:t>TECNICI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sz="2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Autofit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23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600" dirty="0" smtClean="0">
                <a:latin typeface="Calibri" panose="020F0502020204030204" pitchFamily="34" charset="0"/>
              </a:rPr>
              <a:t>LE INDICAZIONI </a:t>
            </a:r>
            <a:r>
              <a:rPr lang="it-IT" sz="2600" dirty="0">
                <a:latin typeface="Calibri" panose="020F0502020204030204" pitchFamily="34" charset="0"/>
              </a:rPr>
              <a:t>NAZIONALI PER I LICEI</a:t>
            </a:r>
          </a:p>
          <a:p>
            <a:pPr marL="0" indent="0" algn="just">
              <a:buNone/>
            </a:pPr>
            <a:endParaRPr lang="it-IT" sz="10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</a:rPr>
              <a:t>Le Indicazioni nazionali degli obiettivi specifici di apprendimento per i licei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rappresentano la declinazione disciplinare </a:t>
            </a:r>
            <a:r>
              <a:rPr lang="it-IT" dirty="0">
                <a:latin typeface="Calibri" panose="020F0502020204030204" pitchFamily="34" charset="0"/>
              </a:rPr>
              <a:t>del Profilo educativo, culturale e professionale dello studente a conclusione dei percorsi liceali.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</a:rPr>
              <a:t>Il Profilo e le Indicazioni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costituiscono l’intelaiatura </a:t>
            </a:r>
            <a:r>
              <a:rPr lang="it-IT" dirty="0">
                <a:latin typeface="Calibri" panose="020F0502020204030204" pitchFamily="34" charset="0"/>
              </a:rPr>
              <a:t>sulla quale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le istituzioni scolastiche disegnano il proprio Piano</a:t>
            </a:r>
            <a:r>
              <a:rPr lang="it-IT" dirty="0">
                <a:latin typeface="Calibri" panose="020F0502020204030204" pitchFamily="34" charset="0"/>
              </a:rPr>
              <a:t> dell’offerta formativa,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i docenti costruiscono i propri percorsi didattici </a:t>
            </a:r>
            <a:r>
              <a:rPr lang="it-IT" dirty="0">
                <a:latin typeface="Calibri" panose="020F0502020204030204" pitchFamily="34" charset="0"/>
              </a:rPr>
              <a:t>e gli studenti sono messi in condizione di raggiungere gli obiettivi di apprendimento e di maturare le competenze proprie dell’istruzione liceale e delle sue articolazioni.</a:t>
            </a:r>
          </a:p>
          <a:p>
            <a:pPr marL="0" indent="0" algn="just">
              <a:buNone/>
            </a:pPr>
            <a:endParaRPr lang="it-IT" sz="2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600" dirty="0" smtClean="0">
                <a:latin typeface="Calibri" panose="020F0502020204030204" pitchFamily="34" charset="0"/>
              </a:rPr>
              <a:t>Esame di Stato 2015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32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LE LINEE GUIDA ISTITUTI PROFESSIONALI E TECNICI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Le LG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b="1" dirty="0" smtClean="0">
                <a:latin typeface="Calibri" panose="020F0502020204030204" pitchFamily="34" charset="0"/>
              </a:rPr>
              <a:t>non </a:t>
            </a:r>
            <a:r>
              <a:rPr lang="it-IT" b="1" dirty="0">
                <a:latin typeface="Calibri" panose="020F0502020204030204" pitchFamily="34" charset="0"/>
              </a:rPr>
              <a:t>si </a:t>
            </a:r>
            <a:r>
              <a:rPr lang="it-IT" b="1" dirty="0" smtClean="0">
                <a:latin typeface="Calibri" panose="020F0502020204030204" pitchFamily="34" charset="0"/>
              </a:rPr>
              <a:t>pongono </a:t>
            </a:r>
            <a:r>
              <a:rPr lang="it-IT" dirty="0" smtClean="0">
                <a:latin typeface="Calibri" panose="020F0502020204030204" pitchFamily="34" charset="0"/>
              </a:rPr>
              <a:t>come un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prescrittivo</a:t>
            </a:r>
            <a:r>
              <a:rPr lang="it-IT" dirty="0">
                <a:latin typeface="Calibri" panose="020F0502020204030204" pitchFamily="34" charset="0"/>
              </a:rPr>
              <a:t> “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programma ministeriale</a:t>
            </a:r>
            <a:r>
              <a:rPr lang="it-IT" dirty="0">
                <a:latin typeface="Calibri" panose="020F0502020204030204" pitchFamily="34" charset="0"/>
              </a:rPr>
              <a:t>”, ma </a:t>
            </a:r>
            <a:r>
              <a:rPr lang="it-IT" b="1" dirty="0" smtClean="0">
                <a:latin typeface="Calibri" panose="020F0502020204030204" pitchFamily="34" charset="0"/>
              </a:rPr>
              <a:t>vogliono </a:t>
            </a:r>
            <a:r>
              <a:rPr lang="it-IT" b="1" dirty="0">
                <a:latin typeface="Calibri" panose="020F0502020204030204" pitchFamily="34" charset="0"/>
              </a:rPr>
              <a:t>costituire </a:t>
            </a:r>
            <a:r>
              <a:rPr lang="it-IT" dirty="0">
                <a:latin typeface="Calibri" panose="020F0502020204030204" pitchFamily="34" charset="0"/>
              </a:rPr>
              <a:t>un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sostegno all'autonomia 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delle istituzioni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scolastiche</a:t>
            </a:r>
            <a:r>
              <a:rPr lang="it-IT" dirty="0">
                <a:latin typeface="Calibri" panose="020F0502020204030204" pitchFamily="34" charset="0"/>
              </a:rPr>
              <a:t>, per un’adeguata definizione del piano dell’offerta formativa e una </a:t>
            </a:r>
            <a:r>
              <a:rPr lang="it-IT" b="1" dirty="0" smtClean="0">
                <a:latin typeface="Calibri" panose="020F0502020204030204" pitchFamily="34" charset="0"/>
              </a:rPr>
              <a:t>efficace organizzazione </a:t>
            </a:r>
            <a:r>
              <a:rPr lang="it-IT" b="1" dirty="0">
                <a:latin typeface="Calibri" panose="020F0502020204030204" pitchFamily="34" charset="0"/>
              </a:rPr>
              <a:t>del curricolo</a:t>
            </a:r>
            <a:r>
              <a:rPr lang="it-IT" dirty="0">
                <a:latin typeface="Calibri" panose="020F0502020204030204" pitchFamily="34" charset="0"/>
              </a:rPr>
              <a:t>. </a:t>
            </a:r>
            <a:endParaRPr lang="it-IT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I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contenuti curriculari </a:t>
            </a:r>
            <a:r>
              <a:rPr lang="it-IT" dirty="0">
                <a:latin typeface="Calibri" panose="020F0502020204030204" pitchFamily="34" charset="0"/>
              </a:rPr>
              <a:t>espressi vanno intesi come </a:t>
            </a:r>
            <a:r>
              <a:rPr lang="it-IT" dirty="0" smtClean="0">
                <a:latin typeface="Calibri" panose="020F0502020204030204" pitchFamily="34" charset="0"/>
              </a:rPr>
              <a:t>una 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base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di riferimento per la programmazione didattica</a:t>
            </a:r>
            <a:r>
              <a:rPr lang="it-IT" dirty="0">
                <a:latin typeface="Calibri" panose="020F0502020204030204" pitchFamily="34" charset="0"/>
              </a:rPr>
              <a:t> di istituto, di classe e di insegnamento; </a:t>
            </a:r>
            <a:endParaRPr lang="it-IT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Le LG vanno</a:t>
            </a:r>
            <a:r>
              <a:rPr lang="it-IT" dirty="0">
                <a:latin typeface="Calibri" panose="020F0502020204030204" pitchFamily="34" charset="0"/>
              </a:rPr>
              <a:t>, pertanto, assunte come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punto di partenza </a:t>
            </a:r>
            <a:r>
              <a:rPr lang="it-IT" dirty="0">
                <a:latin typeface="Calibri" panose="020F0502020204030204" pitchFamily="34" charset="0"/>
              </a:rPr>
              <a:t>per una approfondita riflessione da parte di tutti </a:t>
            </a:r>
            <a:r>
              <a:rPr lang="it-IT" dirty="0" smtClean="0">
                <a:latin typeface="Calibri" panose="020F0502020204030204" pitchFamily="34" charset="0"/>
              </a:rPr>
              <a:t>gli operatori </a:t>
            </a:r>
            <a:r>
              <a:rPr lang="it-IT" dirty="0">
                <a:latin typeface="Calibri" panose="020F0502020204030204" pitchFamily="34" charset="0"/>
              </a:rPr>
              <a:t>interessati.</a:t>
            </a:r>
            <a:endParaRPr lang="it-IT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Autofit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00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600" dirty="0" smtClean="0">
                <a:latin typeface="Calibri" panose="020F0502020204030204" pitchFamily="34" charset="0"/>
              </a:rPr>
              <a:t>I percorsi dei licei si concludono con un esame di Stato, secondo le vigenti disposizioni sugli esami conclusivi dell’istruzione secondaria superiore </a:t>
            </a:r>
            <a:r>
              <a:rPr lang="it-IT" sz="2100" dirty="0">
                <a:latin typeface="Calibri" panose="020F0502020204030204" pitchFamily="34" charset="0"/>
              </a:rPr>
              <a:t>(DPR </a:t>
            </a:r>
            <a:r>
              <a:rPr lang="it-IT" sz="2100" i="1" dirty="0">
                <a:latin typeface="Calibri" panose="020F0502020204030204" pitchFamily="34" charset="0"/>
              </a:rPr>
              <a:t>15 marzo 2010, n. </a:t>
            </a:r>
            <a:r>
              <a:rPr lang="it-IT" sz="2100" i="1" dirty="0" smtClean="0">
                <a:latin typeface="Calibri" panose="020F0502020204030204" pitchFamily="34" charset="0"/>
              </a:rPr>
              <a:t>89 </a:t>
            </a:r>
            <a:r>
              <a:rPr lang="it-IT" sz="2100" dirty="0" smtClean="0">
                <a:latin typeface="Calibri" panose="020F0502020204030204" pitchFamily="34" charset="0"/>
              </a:rPr>
              <a:t> </a:t>
            </a:r>
            <a:r>
              <a:rPr lang="it-IT" sz="2100" dirty="0">
                <a:latin typeface="Calibri" panose="020F0502020204030204" pitchFamily="34" charset="0"/>
              </a:rPr>
              <a:t>Art </a:t>
            </a:r>
            <a:r>
              <a:rPr lang="it-IT" sz="2100" dirty="0" smtClean="0">
                <a:latin typeface="Calibri" panose="020F0502020204030204" pitchFamily="34" charset="0"/>
              </a:rPr>
              <a:t>11 </a:t>
            </a:r>
            <a:r>
              <a:rPr lang="it-IT" sz="2100" dirty="0">
                <a:latin typeface="Calibri" panose="020F0502020204030204" pitchFamily="34" charset="0"/>
              </a:rPr>
              <a:t>comma </a:t>
            </a:r>
            <a:r>
              <a:rPr lang="it-IT" sz="2100" dirty="0" smtClean="0">
                <a:latin typeface="Calibri" panose="020F0502020204030204" pitchFamily="34" charset="0"/>
              </a:rPr>
              <a:t>2)</a:t>
            </a:r>
          </a:p>
          <a:p>
            <a:pPr marL="0" indent="0" algn="just">
              <a:buNone/>
            </a:pPr>
            <a:endParaRPr lang="it-IT" sz="12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600" dirty="0" smtClean="0">
                <a:latin typeface="Calibri" panose="020F0502020204030204" pitchFamily="34" charset="0"/>
              </a:rPr>
              <a:t>I </a:t>
            </a:r>
            <a:r>
              <a:rPr lang="it-IT" sz="2600" dirty="0">
                <a:latin typeface="Calibri" panose="020F0502020204030204" pitchFamily="34" charset="0"/>
              </a:rPr>
              <a:t>percorsi degli istituti </a:t>
            </a:r>
            <a:r>
              <a:rPr lang="it-IT" sz="2600" dirty="0" smtClean="0">
                <a:latin typeface="Calibri" panose="020F0502020204030204" pitchFamily="34" charset="0"/>
              </a:rPr>
              <a:t>tecnici (professionali)  </a:t>
            </a:r>
            <a:r>
              <a:rPr lang="it-IT" sz="2600" dirty="0">
                <a:latin typeface="Calibri" panose="020F0502020204030204" pitchFamily="34" charset="0"/>
              </a:rPr>
              <a:t>si concludono con un esame di Stato, secondo le </a:t>
            </a:r>
            <a:r>
              <a:rPr lang="it-IT" sz="2600" dirty="0" smtClean="0">
                <a:latin typeface="Calibri" panose="020F0502020204030204" pitchFamily="34" charset="0"/>
              </a:rPr>
              <a:t>vigenti disposizioni </a:t>
            </a:r>
            <a:r>
              <a:rPr lang="it-IT" sz="2600" dirty="0">
                <a:latin typeface="Calibri" panose="020F0502020204030204" pitchFamily="34" charset="0"/>
              </a:rPr>
              <a:t>sugli esami conclusivi dell’istruzione secondaria </a:t>
            </a:r>
            <a:r>
              <a:rPr lang="it-IT" sz="2600" dirty="0" smtClean="0">
                <a:latin typeface="Calibri" panose="020F0502020204030204" pitchFamily="34" charset="0"/>
              </a:rPr>
              <a:t>superiore </a:t>
            </a:r>
            <a:r>
              <a:rPr lang="it-IT" sz="2100" dirty="0" smtClean="0">
                <a:latin typeface="Calibri" panose="020F0502020204030204" pitchFamily="34" charset="0"/>
              </a:rPr>
              <a:t>(</a:t>
            </a:r>
            <a:r>
              <a:rPr lang="it-IT" sz="2100" dirty="0">
                <a:latin typeface="Calibri" panose="020F0502020204030204" pitchFamily="34" charset="0"/>
              </a:rPr>
              <a:t>DPR </a:t>
            </a:r>
            <a:r>
              <a:rPr lang="it-IT" sz="2100" i="1" dirty="0">
                <a:latin typeface="Calibri" panose="020F0502020204030204" pitchFamily="34" charset="0"/>
              </a:rPr>
              <a:t>15 marzo 2010, n. 87 </a:t>
            </a:r>
            <a:r>
              <a:rPr lang="it-IT" sz="2100" dirty="0">
                <a:latin typeface="Calibri" panose="020F0502020204030204" pitchFamily="34" charset="0"/>
              </a:rPr>
              <a:t> Art 6 comma </a:t>
            </a:r>
            <a:r>
              <a:rPr lang="it-IT" sz="2100" dirty="0" smtClean="0">
                <a:latin typeface="Calibri" panose="020F0502020204030204" pitchFamily="34" charset="0"/>
              </a:rPr>
              <a:t>2 </a:t>
            </a:r>
            <a:r>
              <a:rPr lang="it-IT" sz="2100" dirty="0">
                <a:latin typeface="Calibri" panose="020F0502020204030204" pitchFamily="34" charset="0"/>
              </a:rPr>
              <a:t>- DPR </a:t>
            </a:r>
            <a:r>
              <a:rPr lang="it-IT" sz="2100" i="1" dirty="0">
                <a:latin typeface="Calibri" panose="020F0502020204030204" pitchFamily="34" charset="0"/>
              </a:rPr>
              <a:t>15 marzo 2010, n. 88 </a:t>
            </a:r>
            <a:r>
              <a:rPr lang="it-IT" sz="2100" dirty="0">
                <a:latin typeface="Calibri" panose="020F0502020204030204" pitchFamily="34" charset="0"/>
              </a:rPr>
              <a:t> Art 6 comma </a:t>
            </a:r>
            <a:r>
              <a:rPr lang="it-IT" sz="2100" dirty="0" smtClean="0">
                <a:latin typeface="Calibri" panose="020F0502020204030204" pitchFamily="34" charset="0"/>
              </a:rPr>
              <a:t>2)</a:t>
            </a:r>
            <a:endParaRPr lang="it-IT" sz="21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200" dirty="0" smtClean="0">
                <a:latin typeface="Calibri" panose="020F0502020204030204" pitchFamily="34" charset="0"/>
              </a:rPr>
              <a:t> </a:t>
            </a:r>
            <a:endParaRPr lang="it-IT" sz="12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600" b="1" dirty="0" smtClean="0">
                <a:latin typeface="Calibri" panose="020F0502020204030204" pitchFamily="34" charset="0"/>
              </a:rPr>
              <a:t>Le </a:t>
            </a:r>
            <a:r>
              <a:rPr lang="it-IT" sz="2600" b="1" dirty="0">
                <a:latin typeface="Calibri" panose="020F0502020204030204" pitchFamily="34" charset="0"/>
              </a:rPr>
              <a:t>prove per la valutazione</a:t>
            </a:r>
            <a:r>
              <a:rPr lang="it-IT" sz="2600" dirty="0">
                <a:latin typeface="Calibri" panose="020F0502020204030204" pitchFamily="34" charset="0"/>
              </a:rPr>
              <a:t> periodica e finale e </a:t>
            </a:r>
            <a:r>
              <a:rPr lang="it-IT" sz="2600" b="1" dirty="0">
                <a:latin typeface="Calibri" panose="020F0502020204030204" pitchFamily="34" charset="0"/>
              </a:rPr>
              <a:t>per gli esami di Stato</a:t>
            </a:r>
            <a:r>
              <a:rPr lang="it-IT" sz="2600" dirty="0">
                <a:latin typeface="Calibri" panose="020F0502020204030204" pitchFamily="34" charset="0"/>
              </a:rPr>
              <a:t> </a:t>
            </a:r>
            <a:r>
              <a:rPr lang="it-IT" sz="2600" dirty="0" smtClean="0">
                <a:latin typeface="Calibri" panose="020F0502020204030204" pitchFamily="34" charset="0"/>
              </a:rPr>
              <a:t>sono </a:t>
            </a:r>
            <a:r>
              <a:rPr lang="it-IT" sz="2600" dirty="0">
                <a:latin typeface="Calibri" panose="020F0502020204030204" pitchFamily="34" charset="0"/>
              </a:rPr>
              <a:t>definite in modo da </a:t>
            </a:r>
            <a:r>
              <a:rPr lang="it-IT" sz="2600" b="1" dirty="0">
                <a:latin typeface="Calibri" panose="020F0502020204030204" pitchFamily="34" charset="0"/>
              </a:rPr>
              <a:t>accertare</a:t>
            </a:r>
            <a:r>
              <a:rPr lang="it-IT" sz="2600" dirty="0">
                <a:latin typeface="Calibri" panose="020F0502020204030204" pitchFamily="34" charset="0"/>
              </a:rPr>
              <a:t>, in particolare, </a:t>
            </a:r>
            <a:r>
              <a:rPr lang="it-IT" sz="2600" b="1" dirty="0">
                <a:latin typeface="Calibri" panose="020F0502020204030204" pitchFamily="34" charset="0"/>
              </a:rPr>
              <a:t>la capacità dello studente </a:t>
            </a:r>
            <a:r>
              <a:rPr lang="it-IT" sz="2600" b="1" dirty="0" smtClean="0">
                <a:latin typeface="Calibri" panose="020F0502020204030204" pitchFamily="34" charset="0"/>
              </a:rPr>
              <a:t>di utilizzare </a:t>
            </a:r>
            <a:r>
              <a:rPr lang="it-IT" sz="2600" b="1" dirty="0">
                <a:latin typeface="Calibri" panose="020F0502020204030204" pitchFamily="34" charset="0"/>
              </a:rPr>
              <a:t>i </a:t>
            </a:r>
            <a:r>
              <a:rPr lang="it-IT" sz="2600" b="1" dirty="0" err="1">
                <a:latin typeface="Calibri" panose="020F0502020204030204" pitchFamily="34" charset="0"/>
              </a:rPr>
              <a:t>saperi</a:t>
            </a:r>
            <a:r>
              <a:rPr lang="it-IT" sz="2600" b="1" dirty="0">
                <a:latin typeface="Calibri" panose="020F0502020204030204" pitchFamily="34" charset="0"/>
              </a:rPr>
              <a:t> e le competenze acquisiti nel corso degli studi anche in </a:t>
            </a:r>
            <a:r>
              <a:rPr lang="it-IT" sz="2600" b="1" dirty="0" smtClean="0">
                <a:latin typeface="Calibri" panose="020F0502020204030204" pitchFamily="34" charset="0"/>
              </a:rPr>
              <a:t>contesti applicativi</a:t>
            </a:r>
            <a:r>
              <a:rPr lang="it-IT" sz="2800" dirty="0">
                <a:latin typeface="Calibri" panose="020F0502020204030204" pitchFamily="34" charset="0"/>
              </a:rPr>
              <a:t> </a:t>
            </a:r>
            <a:r>
              <a:rPr lang="it-IT" sz="2100" dirty="0" smtClean="0">
                <a:latin typeface="Calibri" panose="020F0502020204030204" pitchFamily="34" charset="0"/>
              </a:rPr>
              <a:t>(DPR </a:t>
            </a:r>
            <a:r>
              <a:rPr lang="it-IT" sz="2100" i="1" dirty="0">
                <a:latin typeface="Calibri" panose="020F0502020204030204" pitchFamily="34" charset="0"/>
              </a:rPr>
              <a:t>15 marzo 2010, n. </a:t>
            </a:r>
            <a:r>
              <a:rPr lang="it-IT" sz="2100" i="1" dirty="0" smtClean="0">
                <a:latin typeface="Calibri" panose="020F0502020204030204" pitchFamily="34" charset="0"/>
              </a:rPr>
              <a:t>87 </a:t>
            </a:r>
            <a:r>
              <a:rPr lang="it-IT" sz="2100" dirty="0" smtClean="0">
                <a:latin typeface="Calibri" panose="020F0502020204030204" pitchFamily="34" charset="0"/>
              </a:rPr>
              <a:t> </a:t>
            </a:r>
            <a:r>
              <a:rPr lang="it-IT" sz="2100" dirty="0">
                <a:latin typeface="Calibri" panose="020F0502020204030204" pitchFamily="34" charset="0"/>
              </a:rPr>
              <a:t>Art 6 comma </a:t>
            </a:r>
            <a:r>
              <a:rPr lang="it-IT" sz="2100" dirty="0" smtClean="0">
                <a:latin typeface="Calibri" panose="020F0502020204030204" pitchFamily="34" charset="0"/>
              </a:rPr>
              <a:t>3 - </a:t>
            </a:r>
            <a:r>
              <a:rPr lang="it-IT" sz="2100" dirty="0">
                <a:latin typeface="Calibri" panose="020F0502020204030204" pitchFamily="34" charset="0"/>
              </a:rPr>
              <a:t>DPR </a:t>
            </a:r>
            <a:r>
              <a:rPr lang="it-IT" sz="2100" i="1" dirty="0">
                <a:latin typeface="Calibri" panose="020F0502020204030204" pitchFamily="34" charset="0"/>
              </a:rPr>
              <a:t>15 marzo 2010, n. </a:t>
            </a:r>
            <a:r>
              <a:rPr lang="it-IT" sz="2100" i="1" dirty="0" smtClean="0">
                <a:latin typeface="Calibri" panose="020F0502020204030204" pitchFamily="34" charset="0"/>
              </a:rPr>
              <a:t>88 </a:t>
            </a:r>
            <a:r>
              <a:rPr lang="it-IT" sz="2100" dirty="0" smtClean="0">
                <a:latin typeface="Calibri" panose="020F0502020204030204" pitchFamily="34" charset="0"/>
              </a:rPr>
              <a:t> </a:t>
            </a:r>
            <a:r>
              <a:rPr lang="it-IT" sz="2100" dirty="0">
                <a:latin typeface="Calibri" panose="020F0502020204030204" pitchFamily="34" charset="0"/>
              </a:rPr>
              <a:t>Art 6 comma 3 </a:t>
            </a:r>
            <a:r>
              <a:rPr lang="it-IT" sz="2100" dirty="0" smtClean="0">
                <a:latin typeface="Calibri" panose="020F0502020204030204" pitchFamily="34" charset="0"/>
              </a:rPr>
              <a:t>)</a:t>
            </a:r>
            <a:endParaRPr lang="it-IT" sz="21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800" dirty="0"/>
          </a:p>
          <a:p>
            <a:pPr marL="0" indent="0" algn="ctr">
              <a:buNone/>
            </a:pPr>
            <a:endParaRPr lang="it-IT" sz="2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95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3200" dirty="0" smtClean="0">
                <a:latin typeface="Calibri" panose="020F0502020204030204" pitchFamily="34" charset="0"/>
              </a:rPr>
              <a:t>L’Adeguamento normativo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512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3200" dirty="0" smtClean="0">
                <a:latin typeface="Calibri" panose="020F0502020204030204" pitchFamily="34" charset="0"/>
              </a:rPr>
              <a:t>L’Adeguamento normativo</a:t>
            </a:r>
          </a:p>
          <a:p>
            <a:pPr marL="0" indent="0" algn="just">
              <a:buNone/>
            </a:pPr>
            <a:endParaRPr lang="it-IT" sz="2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Rendere conformi al nuovo assetto normativo dell’istruzione secondaria di secondo grado anche le modalità di svolgimento dell’esame di Stato ed in particolare della seconda prova scritta </a:t>
            </a:r>
            <a:r>
              <a:rPr lang="it-IT" sz="20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(precedentemente disciplinata dalla  </a:t>
            </a:r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LEGGE 11 gennaio 2007, n. </a:t>
            </a:r>
            <a:r>
              <a:rPr lang="it-IT" sz="20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1)  </a:t>
            </a:r>
            <a:endParaRPr lang="it-IT" sz="20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712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i="1" dirty="0" smtClean="0">
                <a:latin typeface="Calibri" panose="020F0502020204030204" pitchFamily="34" charset="0"/>
              </a:rPr>
              <a:t>Direzione </a:t>
            </a:r>
            <a:r>
              <a:rPr lang="it-IT" i="1" dirty="0">
                <a:latin typeface="Calibri" panose="020F0502020204030204" pitchFamily="34" charset="0"/>
              </a:rPr>
              <a:t>Generale per gli ordinamenti scolastici e la valutazione del sistema nazionale di istruzione</a:t>
            </a:r>
            <a:endParaRPr lang="it-IT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it-IT" sz="1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dirty="0" smtClean="0">
                <a:latin typeface="Calibri" panose="020F0502020204030204" pitchFamily="34" charset="0"/>
              </a:rPr>
              <a:t>Nota </a:t>
            </a:r>
            <a:r>
              <a:rPr lang="it-IT" dirty="0" err="1" smtClean="0">
                <a:latin typeface="Calibri" panose="020F0502020204030204" pitchFamily="34" charset="0"/>
              </a:rPr>
              <a:t>prot</a:t>
            </a:r>
            <a:r>
              <a:rPr lang="it-IT" dirty="0" smtClean="0">
                <a:latin typeface="Calibri" panose="020F0502020204030204" pitchFamily="34" charset="0"/>
              </a:rPr>
              <a:t>. n</a:t>
            </a:r>
            <a:r>
              <a:rPr lang="it-IT" dirty="0">
                <a:latin typeface="Calibri" panose="020F0502020204030204" pitchFamily="34" charset="0"/>
              </a:rPr>
              <a:t>. 7354 </a:t>
            </a:r>
            <a:r>
              <a:rPr lang="it-IT" dirty="0" smtClean="0">
                <a:latin typeface="Calibri" panose="020F0502020204030204" pitchFamily="34" charset="0"/>
              </a:rPr>
              <a:t>                                      Roma 26 </a:t>
            </a:r>
            <a:r>
              <a:rPr lang="it-IT" dirty="0">
                <a:latin typeface="Calibri" panose="020F0502020204030204" pitchFamily="34" charset="0"/>
              </a:rPr>
              <a:t>novembre </a:t>
            </a:r>
            <a:r>
              <a:rPr lang="it-IT" dirty="0" smtClean="0">
                <a:latin typeface="Calibri" panose="020F0502020204030204" pitchFamily="34" charset="0"/>
              </a:rPr>
              <a:t>2014 </a:t>
            </a:r>
            <a:r>
              <a:rPr lang="it-IT" sz="1000" dirty="0">
                <a:latin typeface="Calibri" panose="020F0502020204030204" pitchFamily="34" charset="0"/>
              </a:rPr>
              <a:t>	</a:t>
            </a:r>
            <a:endParaRPr lang="it-IT" sz="10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</a:rPr>
              <a:t>OGGETTO: </a:t>
            </a:r>
            <a:r>
              <a:rPr lang="it-IT" sz="2200" dirty="0" smtClean="0">
                <a:latin typeface="Calibri" panose="020F0502020204030204" pitchFamily="34" charset="0"/>
              </a:rPr>
              <a:t>Schema </a:t>
            </a:r>
            <a:r>
              <a:rPr lang="it-IT" sz="2200" dirty="0">
                <a:latin typeface="Calibri" panose="020F0502020204030204" pitchFamily="34" charset="0"/>
              </a:rPr>
              <a:t>di Regolamento recante norme per lo svolgimento della seconda prova scritta negli Esami di Stato conclusivi dei corsi di studio di istruzione secondaria di II grado, a decorrere dall’anno </a:t>
            </a:r>
            <a:r>
              <a:rPr lang="it-IT" sz="2200" dirty="0" smtClean="0">
                <a:latin typeface="Calibri" panose="020F0502020204030204" pitchFamily="34" charset="0"/>
              </a:rPr>
              <a:t>scolastico 2014/2015</a:t>
            </a:r>
            <a:r>
              <a:rPr lang="it-IT" sz="2200" b="1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it-IT" sz="1000" dirty="0" smtClean="0">
              <a:latin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lphaLcPeriod"/>
            </a:pPr>
            <a:r>
              <a:rPr lang="it-IT" b="1" dirty="0" smtClean="0">
                <a:latin typeface="Calibri" panose="020F0502020204030204" pitchFamily="34" charset="0"/>
              </a:rPr>
              <a:t>Materie Caratterizzanti i corsi di studio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Modalità di svolgimento della seconda prova scritta</a:t>
            </a:r>
            <a:endParaRPr lang="it-IT" b="1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Autofit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80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000" dirty="0" smtClean="0"/>
          </a:p>
          <a:p>
            <a:pPr marL="0" indent="0" algn="ctr">
              <a:buNone/>
            </a:pPr>
            <a:r>
              <a:rPr lang="it-IT" i="1" dirty="0">
                <a:latin typeface="Calibri" panose="020F0502020204030204" pitchFamily="34" charset="0"/>
              </a:rPr>
              <a:t>Direzione Generale per gli ordinamenti scolastici e la valutazione del sistema nazionale di istruzione</a:t>
            </a:r>
            <a:endParaRPr lang="it-IT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dirty="0" smtClean="0">
                <a:latin typeface="Calibri" panose="020F0502020204030204" pitchFamily="34" charset="0"/>
              </a:rPr>
              <a:t>Circolare </a:t>
            </a:r>
            <a:r>
              <a:rPr lang="it-IT" dirty="0">
                <a:latin typeface="Calibri" panose="020F0502020204030204" pitchFamily="34" charset="0"/>
              </a:rPr>
              <a:t>n. </a:t>
            </a:r>
            <a:r>
              <a:rPr lang="it-IT" dirty="0" smtClean="0">
                <a:latin typeface="Calibri" panose="020F0502020204030204" pitchFamily="34" charset="0"/>
              </a:rPr>
              <a:t>1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Prot</a:t>
            </a:r>
            <a:r>
              <a:rPr lang="it-IT" dirty="0">
                <a:latin typeface="Calibri" panose="020F0502020204030204" pitchFamily="34" charset="0"/>
              </a:rPr>
              <a:t>. n. 758	</a:t>
            </a:r>
            <a:r>
              <a:rPr lang="it-IT" dirty="0" smtClean="0">
                <a:latin typeface="Calibri" panose="020F0502020204030204" pitchFamily="34" charset="0"/>
              </a:rPr>
              <a:t>                              Roma 29/01/2015</a:t>
            </a:r>
          </a:p>
          <a:p>
            <a:pPr marL="0" indent="0">
              <a:buNone/>
            </a:pPr>
            <a:endParaRPr lang="it-IT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800" b="1" dirty="0"/>
              <a:t>OGGETTO: Materie e svolgimento della </a:t>
            </a:r>
            <a:r>
              <a:rPr lang="it-IT" sz="2800" b="1" dirty="0">
                <a:solidFill>
                  <a:srgbClr val="FF0000"/>
                </a:solidFill>
              </a:rPr>
              <a:t>seconda prova scritta</a:t>
            </a:r>
            <a:r>
              <a:rPr lang="it-IT" sz="2800" b="1" dirty="0"/>
              <a:t> degli esami di Stato conclusivi dei corsi di studio di istruzione secondaria di secondo grado. Materie affidate ai commissari esterni.</a:t>
            </a:r>
            <a:endParaRPr lang="it-IT" sz="2800" dirty="0"/>
          </a:p>
          <a:p>
            <a:pPr marL="0" indent="0">
              <a:buNone/>
            </a:pPr>
            <a:endParaRPr lang="it-IT" sz="3000" dirty="0"/>
          </a:p>
          <a:p>
            <a:pPr marL="0" indent="0" algn="ctr">
              <a:buNone/>
            </a:pPr>
            <a:endParaRPr lang="it-IT" sz="30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Esame di Stato 2015</a:t>
            </a:r>
            <a:br>
              <a:rPr lang="it-IT" sz="2400" dirty="0" smtClean="0"/>
            </a:br>
            <a:r>
              <a:rPr lang="it-IT" sz="2400" dirty="0" smtClean="0"/>
              <a:t>La </a:t>
            </a:r>
            <a:r>
              <a:rPr lang="it-IT" sz="2400" dirty="0" smtClean="0">
                <a:latin typeface="Calibri" panose="020F0502020204030204" pitchFamily="34" charset="0"/>
              </a:rPr>
              <a:t>Struttura</a:t>
            </a:r>
            <a:r>
              <a:rPr lang="it-IT" sz="2400" dirty="0" smtClean="0"/>
              <a:t> della Seconda Prova Scritta</a:t>
            </a:r>
            <a:endParaRPr lang="it-IT" sz="24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155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3200" dirty="0" smtClean="0">
                <a:latin typeface="Calibri" panose="020F0502020204030204" pitchFamily="34" charset="0"/>
              </a:rPr>
              <a:t>La «</a:t>
            </a:r>
            <a:r>
              <a:rPr lang="it-IT" sz="3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Nuova</a:t>
            </a:r>
            <a:r>
              <a:rPr lang="it-IT" sz="3200" dirty="0" smtClean="0">
                <a:latin typeface="Calibri" panose="020F0502020204030204" pitchFamily="34" charset="0"/>
              </a:rPr>
              <a:t>» Seconda Prova Scritta</a:t>
            </a:r>
          </a:p>
          <a:p>
            <a:pPr marL="0" indent="0" algn="ctr">
              <a:buNone/>
            </a:pPr>
            <a:r>
              <a:rPr lang="it-IT" sz="3200" dirty="0" smtClean="0">
                <a:latin typeface="Calibri" panose="020F0502020204030204" pitchFamily="34" charset="0"/>
              </a:rPr>
              <a:t>Che Cosa Cambia?</a:t>
            </a:r>
            <a:endParaRPr lang="it-IT" sz="32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545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32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3200" dirty="0" smtClean="0">
                <a:latin typeface="Calibri" panose="020F0502020204030204" pitchFamily="34" charset="0"/>
              </a:rPr>
              <a:t>Il </a:t>
            </a:r>
            <a:r>
              <a:rPr lang="it-IT" sz="3200" dirty="0">
                <a:latin typeface="Calibri" panose="020F0502020204030204" pitchFamily="34" charset="0"/>
              </a:rPr>
              <a:t>Contesto </a:t>
            </a:r>
            <a:r>
              <a:rPr lang="it-IT" sz="3200" dirty="0" smtClean="0">
                <a:latin typeface="Calibri" panose="020F0502020204030204" pitchFamily="34" charset="0"/>
              </a:rPr>
              <a:t>Normativo</a:t>
            </a:r>
          </a:p>
          <a:p>
            <a:pPr marL="0" indent="0" algn="ctr">
              <a:buNone/>
            </a:pPr>
            <a:r>
              <a:rPr lang="it-IT" sz="3200" dirty="0" smtClean="0">
                <a:latin typeface="Calibri" panose="020F0502020204030204" pitchFamily="34" charset="0"/>
              </a:rPr>
              <a:t>Il </a:t>
            </a:r>
            <a:r>
              <a:rPr lang="it-IT" sz="3200" dirty="0">
                <a:latin typeface="Calibri" panose="020F0502020204030204" pitchFamily="34" charset="0"/>
              </a:rPr>
              <a:t>Riordino della Scuola Secondaria Superiore</a:t>
            </a:r>
          </a:p>
          <a:p>
            <a:pPr marL="0" indent="0" algn="ctr">
              <a:buNone/>
            </a:pPr>
            <a:r>
              <a:rPr lang="it-IT" sz="3200" dirty="0">
                <a:latin typeface="Calibri" panose="020F0502020204030204" pitchFamily="34" charset="0"/>
              </a:rPr>
              <a:t>L’Adeguamento Normativo</a:t>
            </a:r>
          </a:p>
          <a:p>
            <a:pPr marL="0" indent="0" algn="ctr">
              <a:buNone/>
            </a:pPr>
            <a:r>
              <a:rPr lang="it-IT" sz="3200" dirty="0" smtClean="0">
                <a:latin typeface="Calibri" panose="020F0502020204030204" pitchFamily="34" charset="0"/>
              </a:rPr>
              <a:t>La </a:t>
            </a:r>
            <a:r>
              <a:rPr lang="it-IT" sz="3200" dirty="0">
                <a:latin typeface="Calibri" panose="020F0502020204030204" pitchFamily="34" charset="0"/>
              </a:rPr>
              <a:t>«</a:t>
            </a:r>
            <a:r>
              <a:rPr lang="it-IT" sz="3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Nuova</a:t>
            </a:r>
            <a:r>
              <a:rPr lang="it-IT" sz="3200" dirty="0" smtClean="0">
                <a:latin typeface="Calibri" panose="020F0502020204030204" pitchFamily="34" charset="0"/>
              </a:rPr>
              <a:t>» </a:t>
            </a:r>
            <a:r>
              <a:rPr lang="it-IT" sz="3200" dirty="0">
                <a:latin typeface="Calibri" panose="020F0502020204030204" pitchFamily="34" charset="0"/>
              </a:rPr>
              <a:t>Seconda Prova Scritta</a:t>
            </a:r>
          </a:p>
          <a:p>
            <a:pPr marL="0" indent="0" algn="ctr">
              <a:buNone/>
            </a:pPr>
            <a:endParaRPr lang="it-IT" sz="32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95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10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3200" dirty="0" smtClean="0">
                <a:latin typeface="Calibri" panose="020F0502020204030204" pitchFamily="34" charset="0"/>
              </a:rPr>
              <a:t>La «</a:t>
            </a:r>
            <a:r>
              <a:rPr lang="it-IT" sz="3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Nuova</a:t>
            </a:r>
            <a:r>
              <a:rPr lang="it-IT" sz="3200" dirty="0" smtClean="0">
                <a:latin typeface="Calibri" panose="020F0502020204030204" pitchFamily="34" charset="0"/>
              </a:rPr>
              <a:t>» Seconda Prova Scritta</a:t>
            </a:r>
          </a:p>
          <a:p>
            <a:pPr marL="0" indent="0" algn="ctr">
              <a:buNone/>
            </a:pPr>
            <a:endParaRPr lang="it-IT" sz="10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800" b="1" dirty="0" smtClean="0">
                <a:solidFill>
                  <a:srgbClr val="FF0000"/>
                </a:solidFill>
              </a:rPr>
              <a:t>Caratteristiche </a:t>
            </a:r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(orientate a misurare e valutare le competenze acquisita dai candidati)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sz="1000" b="1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800" b="1" dirty="0" smtClean="0">
                <a:solidFill>
                  <a:srgbClr val="FF0000"/>
                </a:solidFill>
              </a:rPr>
              <a:t>Contenuti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(in riferimento alle IN e LG)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sz="1200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Tipologia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(Problemi e Quesiti non in tutti i percorsi)</a:t>
            </a:r>
            <a:endParaRPr lang="it-IT" b="1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Antonio Scinicariello - MIUR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627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600" b="1" dirty="0" smtClean="0">
                <a:latin typeface="Calibri" panose="020F0502020204030204" pitchFamily="34" charset="0"/>
              </a:rPr>
              <a:t>Liceo </a:t>
            </a:r>
            <a:r>
              <a:rPr lang="it-IT" sz="2600" b="1" dirty="0">
                <a:latin typeface="Calibri" panose="020F0502020204030204" pitchFamily="34" charset="0"/>
              </a:rPr>
              <a:t>classico</a:t>
            </a:r>
            <a:endParaRPr lang="it-IT" sz="26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600" dirty="0">
                <a:latin typeface="Calibri" panose="020F0502020204030204" pitchFamily="34" charset="0"/>
              </a:rPr>
              <a:t>La prova consiste </a:t>
            </a:r>
            <a:r>
              <a:rPr lang="it-IT" sz="2600" b="1" dirty="0">
                <a:latin typeface="Calibri" panose="020F0502020204030204" pitchFamily="34" charset="0"/>
              </a:rPr>
              <a:t>nella traduzione</a:t>
            </a:r>
            <a:r>
              <a:rPr lang="it-IT" sz="2600" dirty="0">
                <a:latin typeface="Calibri" panose="020F0502020204030204" pitchFamily="34" charset="0"/>
              </a:rPr>
              <a:t>, in italiano ovvero nella lingua in cui si svolge l’insegnamento, di un testo latino o greco.</a:t>
            </a:r>
          </a:p>
          <a:p>
            <a:pPr marL="0" indent="0" algn="just">
              <a:buNone/>
            </a:pPr>
            <a:r>
              <a:rPr lang="it-IT" sz="1900" i="1" dirty="0">
                <a:latin typeface="Calibri" panose="020F0502020204030204" pitchFamily="34" charset="0"/>
              </a:rPr>
              <a:t>È consentito l’uso del vocabolario della lingua italiana ovvero della lingua nella quale si svolge l’insegnamento, e del vocabolario latino-italiano o greco-italiano ovvero del vocabolario latino- lingua nella quale si svolge l’insegnamento o greco-lingua nella quale si svolge l’insegnamento.</a:t>
            </a:r>
            <a:endParaRPr lang="it-IT" sz="19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it-IT" sz="9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600" b="1" dirty="0" smtClean="0">
                <a:latin typeface="Calibri" panose="020F0502020204030204" pitchFamily="34" charset="0"/>
              </a:rPr>
              <a:t>Liceo </a:t>
            </a:r>
            <a:r>
              <a:rPr lang="it-IT" sz="2600" b="1" dirty="0">
                <a:latin typeface="Calibri" panose="020F0502020204030204" pitchFamily="34" charset="0"/>
              </a:rPr>
              <a:t>scientifico</a:t>
            </a:r>
            <a:endParaRPr lang="it-IT" sz="26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600" dirty="0">
                <a:latin typeface="Calibri" panose="020F0502020204030204" pitchFamily="34" charset="0"/>
              </a:rPr>
              <a:t>La prova  consiste nella soluzione di un </a:t>
            </a:r>
            <a:r>
              <a:rPr lang="it-IT" sz="2600" b="1" dirty="0">
                <a:latin typeface="Calibri" panose="020F0502020204030204" pitchFamily="34" charset="0"/>
              </a:rPr>
              <a:t>problema a scelta </a:t>
            </a:r>
            <a:r>
              <a:rPr lang="it-IT" sz="2600" dirty="0">
                <a:latin typeface="Calibri" panose="020F0502020204030204" pitchFamily="34" charset="0"/>
              </a:rPr>
              <a:t>del candidato tra due proposte e nella risposta ad </a:t>
            </a:r>
            <a:r>
              <a:rPr lang="it-IT" sz="2600" b="1" dirty="0">
                <a:latin typeface="Calibri" panose="020F0502020204030204" pitchFamily="34" charset="0"/>
              </a:rPr>
              <a:t>alcuni quesiti</a:t>
            </a:r>
            <a:r>
              <a:rPr lang="it-IT" sz="2600" dirty="0"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it-IT" sz="1900" i="1" dirty="0">
                <a:latin typeface="Calibri" panose="020F0502020204030204" pitchFamily="34" charset="0"/>
              </a:rPr>
              <a:t>Ai fini dello svolgimento della prova, il Ministero può prevedere l’uso di calcolatrici, stabilendone la tipologia.</a:t>
            </a:r>
            <a:endParaRPr lang="it-IT" sz="1900" dirty="0"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59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b="1" dirty="0" smtClean="0">
                <a:latin typeface="Calibri" panose="020F0502020204030204" pitchFamily="34" charset="0"/>
              </a:rPr>
              <a:t>Liceo </a:t>
            </a:r>
            <a:r>
              <a:rPr lang="it-IT" sz="1800" b="1" dirty="0">
                <a:latin typeface="Calibri" panose="020F0502020204030204" pitchFamily="34" charset="0"/>
              </a:rPr>
              <a:t>delle Scienze Umane</a:t>
            </a:r>
            <a:endParaRPr lang="it-IT" sz="18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800" dirty="0">
                <a:latin typeface="Calibri" panose="020F0502020204030204" pitchFamily="34" charset="0"/>
              </a:rPr>
              <a:t>La prova consiste nella </a:t>
            </a:r>
            <a:r>
              <a:rPr lang="it-IT" sz="1800" b="1" dirty="0">
                <a:latin typeface="Calibri" panose="020F0502020204030204" pitchFamily="34" charset="0"/>
              </a:rPr>
              <a:t>trattazione di un argomento </a:t>
            </a:r>
            <a:r>
              <a:rPr lang="it-IT" sz="1800" dirty="0">
                <a:latin typeface="Calibri" panose="020F0502020204030204" pitchFamily="34" charset="0"/>
              </a:rPr>
              <a:t>afferente ai seguenti ambiti disciplinari:</a:t>
            </a:r>
          </a:p>
          <a:p>
            <a:pPr lvl="0"/>
            <a:r>
              <a:rPr lang="it-IT" sz="1800" dirty="0">
                <a:latin typeface="Calibri" panose="020F0502020204030204" pitchFamily="34" charset="0"/>
              </a:rPr>
              <a:t>antropologico;</a:t>
            </a:r>
          </a:p>
          <a:p>
            <a:pPr lvl="0" algn="just"/>
            <a:r>
              <a:rPr lang="it-IT" sz="1800" dirty="0">
                <a:latin typeface="Calibri" panose="020F0502020204030204" pitchFamily="34" charset="0"/>
              </a:rPr>
              <a:t>pedagogico, con riferimento ad autori particolarmente significativi del Novecento;</a:t>
            </a:r>
          </a:p>
          <a:p>
            <a:pPr lvl="0"/>
            <a:r>
              <a:rPr lang="it-IT" sz="1800" dirty="0">
                <a:latin typeface="Calibri" panose="020F0502020204030204" pitchFamily="34" charset="0"/>
              </a:rPr>
              <a:t>sociologico, con riferimento a problemi o anche a concetti fondamentali.</a:t>
            </a:r>
          </a:p>
          <a:p>
            <a:pPr marL="0" indent="0">
              <a:buNone/>
            </a:pPr>
            <a:r>
              <a:rPr lang="it-IT" sz="1800" dirty="0">
                <a:solidFill>
                  <a:srgbClr val="FF0000"/>
                </a:solidFill>
                <a:latin typeface="Calibri" panose="020F0502020204030204" pitchFamily="34" charset="0"/>
              </a:rPr>
              <a:t>La</a:t>
            </a:r>
            <a:r>
              <a:rPr lang="it-IT" sz="1800" dirty="0">
                <a:latin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trattazione prevede alcuni quesiti di approfondimento</a:t>
            </a:r>
            <a:r>
              <a:rPr lang="it-IT" sz="1800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it-IT" sz="8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b="1" dirty="0" smtClean="0">
                <a:latin typeface="Calibri" panose="020F0502020204030204" pitchFamily="34" charset="0"/>
              </a:rPr>
              <a:t>Liceo </a:t>
            </a:r>
            <a:r>
              <a:rPr lang="it-IT" sz="1800" b="1" dirty="0">
                <a:latin typeface="Calibri" panose="020F0502020204030204" pitchFamily="34" charset="0"/>
              </a:rPr>
              <a:t>delle scienze umane – Opzione economico-sociale</a:t>
            </a:r>
            <a:endParaRPr lang="it-IT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dirty="0">
                <a:latin typeface="Calibri" panose="020F0502020204030204" pitchFamily="34" charset="0"/>
              </a:rPr>
              <a:t>La prova ha ad oggetto una delle seguenti tipologie:</a:t>
            </a:r>
          </a:p>
          <a:p>
            <a:pPr lvl="0"/>
            <a:r>
              <a:rPr lang="it-IT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trattazione</a:t>
            </a:r>
            <a:r>
              <a:rPr lang="it-IT" sz="1800" dirty="0">
                <a:latin typeface="Calibri" panose="020F0502020204030204" pitchFamily="34" charset="0"/>
              </a:rPr>
              <a:t> di problemi, concetti o anche temi della disciplina;</a:t>
            </a:r>
          </a:p>
          <a:p>
            <a:pPr lvl="0" algn="just"/>
            <a:r>
              <a:rPr lang="it-IT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analisi e trattazione, qualitativa e quantitativa</a:t>
            </a:r>
            <a:r>
              <a:rPr lang="it-IT" sz="1800" dirty="0">
                <a:latin typeface="Calibri" panose="020F0502020204030204" pitchFamily="34" charset="0"/>
              </a:rPr>
              <a:t>, di particolari casi o situazioni socio- politiche, giuridiche ed economiche, che possono essere presentate al candidato anche con l’ausilio di grafici, tabelle statistiche, articoli dei giornali o di riviste specialistiche.</a:t>
            </a:r>
          </a:p>
          <a:p>
            <a:pPr marL="0" indent="0">
              <a:buNone/>
            </a:pPr>
            <a:r>
              <a:rPr lang="it-IT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La trattazione prevede alcuni quesiti di approfondimento</a:t>
            </a:r>
            <a:r>
              <a:rPr lang="it-IT" sz="200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 fontScale="90000"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04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/>
              <a:t>Liceo artistico</a:t>
            </a: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La prova consiste nella </a:t>
            </a:r>
            <a:r>
              <a:rPr lang="it-IT" sz="2000" b="1" dirty="0"/>
              <a:t>elaborazione di un progetto</a:t>
            </a:r>
            <a:r>
              <a:rPr lang="it-IT" sz="2000" dirty="0"/>
              <a:t>, relativo allo specifico indirizzo del Liceo Artistico, che tiene conto della </a:t>
            </a:r>
            <a:r>
              <a:rPr lang="it-IT" sz="2000" b="1" dirty="0"/>
              <a:t>dimensione pratica e laboratoriale delle discipline coinvolte</a:t>
            </a:r>
            <a:r>
              <a:rPr lang="it-IT" sz="2000" dirty="0"/>
              <a:t>. Il progetto è sviluppato secondo le fasi di: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it-IT" sz="2000" b="1" dirty="0">
                <a:solidFill>
                  <a:srgbClr val="FF0000"/>
                </a:solidFill>
              </a:rPr>
              <a:t>analisi e rielaborazione </a:t>
            </a:r>
            <a:r>
              <a:rPr lang="it-IT" sz="2000" dirty="0"/>
              <a:t>delle fonti rispetto alla traccia;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it-IT" sz="2000" b="1" dirty="0">
                <a:solidFill>
                  <a:srgbClr val="FF0000"/>
                </a:solidFill>
              </a:rPr>
              <a:t>schizzi preliminari e bozzetti </a:t>
            </a:r>
            <a:r>
              <a:rPr lang="it-IT" sz="2000" dirty="0"/>
              <a:t>(ogni candidato ha facoltà di utilizzare le esperienze espressive acquisite, facendo emergere le attitudini personali nell’autonomia creativa);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it-IT" sz="2000" b="1" dirty="0">
                <a:solidFill>
                  <a:srgbClr val="FF0000"/>
                </a:solidFill>
              </a:rPr>
              <a:t>restituzione tecno-grafica </a:t>
            </a:r>
            <a:r>
              <a:rPr lang="it-IT" sz="2000" dirty="0"/>
              <a:t>coerente con il progetto;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it-IT" sz="2000" b="1" dirty="0">
                <a:solidFill>
                  <a:srgbClr val="FF0000"/>
                </a:solidFill>
              </a:rPr>
              <a:t>realizzazione di modello o prototipo </a:t>
            </a:r>
            <a:r>
              <a:rPr lang="it-IT" sz="2000" dirty="0"/>
              <a:t>di una parte significativa del progetto;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it-IT" sz="2000" b="1" dirty="0">
                <a:solidFill>
                  <a:srgbClr val="FF0000"/>
                </a:solidFill>
              </a:rPr>
              <a:t>relazione illustrativa dettagliata </a:t>
            </a:r>
            <a:r>
              <a:rPr lang="it-IT" sz="2000" dirty="0"/>
              <a:t>sulle scelte di </a:t>
            </a:r>
            <a:r>
              <a:rPr lang="it-IT" sz="2000" dirty="0" smtClean="0"/>
              <a:t>progetto;</a:t>
            </a:r>
            <a:endParaRPr lang="it-IT" sz="2000" dirty="0"/>
          </a:p>
          <a:p>
            <a:pPr marL="457200" lvl="0" indent="-457200" algn="just">
              <a:buFont typeface="+mj-lt"/>
              <a:buAutoNum type="alphaLcPeriod"/>
            </a:pP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Le modalità operative consistono in opzioni tecniche a scelta </a:t>
            </a:r>
            <a:r>
              <a:rPr lang="it-IT" sz="2000" dirty="0">
                <a:latin typeface="Calibri" panose="020F0502020204030204" pitchFamily="34" charset="0"/>
              </a:rPr>
              <a:t>del candidato in relazione al tema previsto dallo specifico indirizzo</a:t>
            </a:r>
            <a:r>
              <a:rPr lang="it-IT" sz="2000" dirty="0" smtClean="0">
                <a:latin typeface="Calibri" panose="020F0502020204030204" pitchFamily="34" charset="0"/>
              </a:rPr>
              <a:t>.</a:t>
            </a:r>
            <a:endParaRPr lang="it-IT" sz="2000" dirty="0"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 fontScale="90000"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Antonio Scinicariello - MIUR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80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b="1" dirty="0"/>
              <a:t>Liceo linguistico</a:t>
            </a:r>
            <a:endParaRPr lang="it-IT" dirty="0"/>
          </a:p>
          <a:p>
            <a:pPr marL="457200" lvl="0" indent="-457200" algn="just">
              <a:buFont typeface="+mj-lt"/>
              <a:buAutoNum type="arabicPeriod"/>
            </a:pPr>
            <a:r>
              <a:rPr lang="it-IT" sz="2200" dirty="0">
                <a:latin typeface="Calibri" panose="020F0502020204030204" pitchFamily="34" charset="0"/>
              </a:rPr>
              <a:t>La prova </a:t>
            </a:r>
            <a:r>
              <a:rPr lang="it-IT" sz="2200" b="1" dirty="0">
                <a:latin typeface="Calibri" panose="020F0502020204030204" pitchFamily="34" charset="0"/>
              </a:rPr>
              <a:t>consiste nell’analisi di uno dei testi proposti </a:t>
            </a:r>
            <a:r>
              <a:rPr lang="it-IT" sz="2200" dirty="0">
                <a:latin typeface="Calibri" panose="020F0502020204030204" pitchFamily="34" charset="0"/>
              </a:rPr>
              <a:t>ed è finalizzata a verificare le capacità di:</a:t>
            </a:r>
          </a:p>
          <a:p>
            <a:pPr marL="759143" lvl="1" indent="-457200" algn="just">
              <a:buFont typeface="+mj-lt"/>
              <a:buAutoNum type="alphaLcPeriod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comprendere e interpretare testi scritti </a:t>
            </a:r>
            <a:r>
              <a:rPr lang="it-IT" dirty="0">
                <a:latin typeface="Calibri" panose="020F0502020204030204" pitchFamily="34" charset="0"/>
              </a:rPr>
              <a:t>di diverse tipologie e generi (temi di attualità, storico-sociali, letterari o artistici), dimostrando di conoscerne le caratteristiche;</a:t>
            </a:r>
          </a:p>
          <a:p>
            <a:pPr marL="759143" lvl="1" indent="-457200" algn="just">
              <a:buFont typeface="+mj-lt"/>
              <a:buAutoNum type="alphaLcPeriod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produrre testi scritti </a:t>
            </a:r>
            <a:r>
              <a:rPr lang="it-IT" dirty="0">
                <a:latin typeface="Calibri" panose="020F0502020204030204" pitchFamily="34" charset="0"/>
              </a:rPr>
              <a:t>per riferire o descrivere o argomentare.</a:t>
            </a:r>
          </a:p>
          <a:p>
            <a:pPr marL="457200" lvl="0" indent="-457200" algn="just">
              <a:buFont typeface="+mj-lt"/>
              <a:buAutoNum type="arabicPeriod" startAt="2"/>
            </a:pPr>
            <a:r>
              <a:rPr lang="it-IT" sz="2200" b="1" dirty="0">
                <a:latin typeface="Calibri" panose="020F0502020204030204" pitchFamily="34" charset="0"/>
              </a:rPr>
              <a:t>La prova si articola in due parti</a:t>
            </a:r>
            <a:r>
              <a:rPr lang="it-IT" sz="2200" dirty="0">
                <a:latin typeface="Calibri" panose="020F0502020204030204" pitchFamily="34" charset="0"/>
              </a:rPr>
              <a:t>:</a:t>
            </a:r>
          </a:p>
          <a:p>
            <a:pPr marL="759143" lvl="1" indent="-457200" algn="just">
              <a:buFont typeface="+mj-lt"/>
              <a:buAutoNum type="alphaLcPeriod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risposte a domande </a:t>
            </a:r>
            <a:r>
              <a:rPr lang="it-IT" dirty="0">
                <a:latin typeface="Calibri" panose="020F0502020204030204" pitchFamily="34" charset="0"/>
              </a:rPr>
              <a:t>aperte o anche chiuse,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relative al testo scelto</a:t>
            </a:r>
            <a:r>
              <a:rPr lang="it-IT" dirty="0">
                <a:latin typeface="Calibri" panose="020F0502020204030204" pitchFamily="34" charset="0"/>
              </a:rPr>
              <a:t> dal candidato  fra quelli proposti;</a:t>
            </a:r>
          </a:p>
          <a:p>
            <a:pPr marL="759143" lvl="1" indent="-457200" algn="just">
              <a:buFont typeface="+mj-lt"/>
              <a:buAutoNum type="alphaLcPeriod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redazione di un testo </a:t>
            </a:r>
            <a:r>
              <a:rPr lang="it-IT" dirty="0">
                <a:latin typeface="Calibri" panose="020F0502020204030204" pitchFamily="34" charset="0"/>
              </a:rPr>
              <a:t>in forma di narrazione o descrizione o argomentazione afferente alla tematica trattata nel testo scelto (lunghezza massima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300 parole</a:t>
            </a:r>
            <a:r>
              <a:rPr lang="it-IT" dirty="0">
                <a:latin typeface="Calibri" panose="020F0502020204030204" pitchFamily="34" charset="0"/>
              </a:rPr>
              <a:t>).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 fontScale="90000"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Antonio Scinicariello - MIUR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421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b="1" dirty="0">
                <a:latin typeface="Calibri" panose="020F0502020204030204" pitchFamily="34" charset="0"/>
              </a:rPr>
              <a:t>Licei Musicali e </a:t>
            </a:r>
            <a:r>
              <a:rPr lang="it-IT" sz="1800" b="1" dirty="0" smtClean="0">
                <a:latin typeface="Calibri" panose="020F0502020204030204" pitchFamily="34" charset="0"/>
              </a:rPr>
              <a:t>Coreutici (</a:t>
            </a:r>
            <a:r>
              <a:rPr lang="it-IT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sezione musicale</a:t>
            </a:r>
            <a:r>
              <a:rPr lang="it-IT" sz="1800" dirty="0" smtClean="0">
                <a:latin typeface="Calibri" panose="020F0502020204030204" pitchFamily="34" charset="0"/>
              </a:rPr>
              <a:t>)</a:t>
            </a:r>
            <a:r>
              <a:rPr lang="it-IT" sz="1800" dirty="0">
                <a:latin typeface="Calibri" panose="020F0502020204030204" pitchFamily="34" charset="0"/>
              </a:rPr>
              <a:t> </a:t>
            </a:r>
            <a:r>
              <a:rPr lang="it-IT" sz="1800" dirty="0" smtClean="0">
                <a:latin typeface="Calibri" panose="020F0502020204030204" pitchFamily="34" charset="0"/>
              </a:rPr>
              <a:t>- La </a:t>
            </a:r>
            <a:r>
              <a:rPr lang="it-IT" sz="1800" dirty="0">
                <a:latin typeface="Calibri" panose="020F0502020204030204" pitchFamily="34" charset="0"/>
              </a:rPr>
              <a:t>prova si svolge in due </a:t>
            </a:r>
            <a:r>
              <a:rPr lang="it-IT" sz="1800" dirty="0" smtClean="0">
                <a:latin typeface="Calibri" panose="020F0502020204030204" pitchFamily="34" charset="0"/>
              </a:rPr>
              <a:t>parti: </a:t>
            </a:r>
            <a:endParaRPr lang="it-IT" sz="18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La </a:t>
            </a:r>
            <a:r>
              <a:rPr lang="it-IT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prima </a:t>
            </a:r>
            <a:r>
              <a:rPr lang="it-IT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parte</a:t>
            </a:r>
            <a:r>
              <a:rPr lang="it-IT" sz="1800" dirty="0" smtClean="0">
                <a:latin typeface="Calibri" panose="020F0502020204030204" pitchFamily="34" charset="0"/>
              </a:rPr>
              <a:t>, </a:t>
            </a:r>
            <a:r>
              <a:rPr lang="it-IT" sz="1800" dirty="0">
                <a:latin typeface="Calibri" panose="020F0502020204030204" pitchFamily="34" charset="0"/>
              </a:rPr>
              <a:t>che ha la durata di un giorno, per massimo sei ore, ha ad oggetto una delle seguenti tipologie: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t-IT" sz="1800" dirty="0">
                <a:latin typeface="Calibri" panose="020F0502020204030204" pitchFamily="34" charset="0"/>
              </a:rPr>
              <a:t>analisi di una composizione, o di una sua parte significativa, della letteratura musicale classica, moderna o contemporanea con relativa contestualizzazione storica;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t-IT" sz="1800" dirty="0">
                <a:latin typeface="Calibri" panose="020F0502020204030204" pitchFamily="34" charset="0"/>
              </a:rPr>
              <a:t>composizione di un brano attraverso un basso dato con modulazione ai toni vicini o armonizzazione di una melodia tonale;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t-IT" sz="1800" dirty="0">
                <a:latin typeface="Calibri" panose="020F0502020204030204" pitchFamily="34" charset="0"/>
              </a:rPr>
              <a:t>realizzazione e descrizione di un percorso digitale del suono e dei materiali correlati allo scopo di produrre un brano musicale o anche la sonorizzazione di un video;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t-IT" sz="1800" dirty="0" smtClean="0">
                <a:latin typeface="Calibri" panose="020F0502020204030204" pitchFamily="34" charset="0"/>
              </a:rPr>
              <a:t>progettazione </a:t>
            </a:r>
            <a:r>
              <a:rPr lang="it-IT" sz="1800" dirty="0">
                <a:latin typeface="Calibri" panose="020F0502020204030204" pitchFamily="34" charset="0"/>
              </a:rPr>
              <a:t>di un’applicazione musicale (Plug in) di produzione e trattamento del suono in un ambiente a oggetti contenente la parte di sintesi, di equalizzazione e di spazializzazione</a:t>
            </a:r>
            <a:r>
              <a:rPr lang="it-IT" sz="1800" dirty="0" smtClean="0"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it-IT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La </a:t>
            </a:r>
            <a:r>
              <a:rPr lang="it-IT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seconda parte </a:t>
            </a:r>
            <a:r>
              <a:rPr lang="it-IT" sz="1800" dirty="0">
                <a:latin typeface="Calibri" panose="020F0502020204030204" pitchFamily="34" charset="0"/>
              </a:rPr>
              <a:t>si svolge il giorno successivo e consiste nella prova di strumento.  Essa, della durata massima di venti minuti, prevede l’esecuzione e l’interpretazione di brani solistici o di musica d’insieme o tratti da un repertorio concertistico con riduzione pianistica.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Antonio Scinicariello - MIUR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83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0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Calibri" panose="020F0502020204030204" pitchFamily="34" charset="0"/>
              </a:rPr>
              <a:t>Licei </a:t>
            </a:r>
            <a:r>
              <a:rPr lang="it-IT" sz="2000" b="1" dirty="0">
                <a:latin typeface="Calibri" panose="020F0502020204030204" pitchFamily="34" charset="0"/>
              </a:rPr>
              <a:t>Musicali e </a:t>
            </a:r>
            <a:r>
              <a:rPr lang="it-IT" sz="2000" b="1" dirty="0" smtClean="0">
                <a:latin typeface="Calibri" panose="020F0502020204030204" pitchFamily="34" charset="0"/>
              </a:rPr>
              <a:t>Coreutici (</a:t>
            </a:r>
            <a:r>
              <a:rPr lang="it-IT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sezione coreutica</a:t>
            </a:r>
            <a:r>
              <a:rPr lang="it-IT" sz="2000" dirty="0" smtClean="0">
                <a:latin typeface="Calibri" panose="020F0502020204030204" pitchFamily="34" charset="0"/>
              </a:rPr>
              <a:t>)</a:t>
            </a:r>
            <a:r>
              <a:rPr lang="it-IT" sz="2000" dirty="0">
                <a:latin typeface="Calibri" panose="020F0502020204030204" pitchFamily="34" charset="0"/>
              </a:rPr>
              <a:t> </a:t>
            </a:r>
            <a:r>
              <a:rPr lang="it-IT" sz="2000" dirty="0" smtClean="0">
                <a:latin typeface="Calibri" panose="020F0502020204030204" pitchFamily="34" charset="0"/>
              </a:rPr>
              <a:t>- La </a:t>
            </a:r>
            <a:r>
              <a:rPr lang="it-IT" sz="2000" dirty="0">
                <a:latin typeface="Calibri" panose="020F0502020204030204" pitchFamily="34" charset="0"/>
              </a:rPr>
              <a:t>prova si svolge in due parti:</a:t>
            </a:r>
          </a:p>
          <a:p>
            <a:pPr marL="0" indent="0"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La </a:t>
            </a: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prima parte</a:t>
            </a:r>
            <a:r>
              <a:rPr lang="it-IT" sz="2000" dirty="0">
                <a:latin typeface="Calibri" panose="020F0502020204030204" pitchFamily="34" charset="0"/>
              </a:rPr>
              <a:t> della prova ha per oggetto: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it-IT" sz="2000" dirty="0">
                <a:latin typeface="Calibri" panose="020F0502020204030204" pitchFamily="34" charset="0"/>
              </a:rPr>
              <a:t>l’esibizione collettiva, della durata massima di due ore, in cui tutti i candidati sono coinvolti su un tema riguardante gli ambiti della sezione classica e contemporanea definiti in allegato;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it-IT" sz="2000" dirty="0">
                <a:latin typeface="Calibri" panose="020F0502020204030204" pitchFamily="34" charset="0"/>
              </a:rPr>
              <a:t>l</a:t>
            </a:r>
            <a:r>
              <a:rPr lang="it-IT" sz="2000" dirty="0" smtClean="0">
                <a:latin typeface="Calibri" panose="020F0502020204030204" pitchFamily="34" charset="0"/>
              </a:rPr>
              <a:t>a </a:t>
            </a:r>
            <a:r>
              <a:rPr lang="it-IT" sz="2000" dirty="0">
                <a:latin typeface="Calibri" panose="020F0502020204030204" pitchFamily="34" charset="0"/>
              </a:rPr>
              <a:t>relazione accompagnatoria, della durata massima di quattro ore, redatta da ciascun candidato sulla base dell’analisi stilistica degli elementi tecnici dell’esibizione e svolta con gli opportuni riferimenti alla storia della danza.</a:t>
            </a:r>
          </a:p>
          <a:p>
            <a:pPr marL="0" indent="0" algn="just">
              <a:buNone/>
            </a:pPr>
            <a:endParaRPr lang="it-IT" sz="2000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La </a:t>
            </a: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seconda parte </a:t>
            </a:r>
            <a:r>
              <a:rPr lang="it-IT" sz="2000" dirty="0">
                <a:latin typeface="Calibri" panose="020F0502020204030204" pitchFamily="34" charset="0"/>
              </a:rPr>
              <a:t>si svolge il giorno successivo  e consiste nella  esibizione individuale. Essa, della durata massima di dieci minuti, prevede una variazione del repertorio classico nella sezione classica ovvero un brano del repertorio contemporaneo nella sezione contemporanea</a:t>
            </a:r>
            <a:r>
              <a:rPr lang="it-IT" sz="2000" dirty="0" smtClean="0">
                <a:latin typeface="Calibri" panose="020F0502020204030204" pitchFamily="34" charset="0"/>
              </a:rPr>
              <a:t>.</a:t>
            </a:r>
            <a:endParaRPr lang="it-IT" sz="2000" dirty="0"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 fontScale="90000"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Antonio Scinicariello - MIUR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18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 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TECNICI</a:t>
            </a:r>
            <a:endParaRPr lang="it-IT" b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3000" b="1" dirty="0">
                <a:latin typeface="Calibri" panose="020F0502020204030204" pitchFamily="34" charset="0"/>
              </a:rPr>
              <a:t>LE NOVITÀ</a:t>
            </a:r>
          </a:p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</a:rPr>
              <a:t>Le caratteristiche della prova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riferimento a contesti operativi specifici del settore</a:t>
            </a:r>
          </a:p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</a:rPr>
              <a:t>La tipologia della prova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molteplici e differenziate in relazione all’indirizzo di studi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dimensione tecnico-pratica e laboratoriale</a:t>
            </a:r>
            <a:endParaRPr lang="it-IT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</a:rPr>
              <a:t>La </a:t>
            </a:r>
            <a:r>
              <a:rPr lang="it-IT" b="1" dirty="0">
                <a:latin typeface="Calibri" panose="020F0502020204030204" pitchFamily="34" charset="0"/>
              </a:rPr>
              <a:t>struttura della prova</a:t>
            </a:r>
            <a:r>
              <a:rPr lang="it-IT" dirty="0">
                <a:latin typeface="Calibri" panose="020F0502020204030204" pitchFamily="34" charset="0"/>
              </a:rPr>
              <a:t> </a:t>
            </a:r>
            <a:endParaRPr lang="it-IT" dirty="0" smtClean="0">
              <a:latin typeface="Calibri" panose="020F0502020204030204" pitchFamily="34" charset="0"/>
            </a:endParaRPr>
          </a:p>
          <a:p>
            <a:pPr marL="0" lvl="1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                                                                   una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prima parte </a:t>
            </a:r>
            <a:r>
              <a:rPr lang="it-IT" dirty="0">
                <a:latin typeface="Calibri" panose="020F0502020204030204" pitchFamily="34" charset="0"/>
              </a:rPr>
              <a:t>(obbligatoria</a:t>
            </a:r>
            <a:r>
              <a:rPr lang="it-IT" dirty="0" smtClean="0">
                <a:latin typeface="Calibri" panose="020F0502020204030204" pitchFamily="34" charset="0"/>
              </a:rPr>
              <a:t>)</a:t>
            </a:r>
            <a:endParaRPr lang="it-IT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622300" lvl="2" indent="-342900" algn="just">
              <a:buFont typeface="Wingdings" panose="05000000000000000000" pitchFamily="2" charset="2"/>
              <a:buChar char="ü"/>
            </a:pPr>
            <a:r>
              <a:rPr lang="it-IT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articolata  </a:t>
            </a:r>
            <a:r>
              <a:rPr lang="it-IT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in 2 </a:t>
            </a:r>
            <a:r>
              <a:rPr lang="it-IT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parti</a:t>
            </a:r>
            <a:r>
              <a:rPr lang="it-IT" sz="2200" dirty="0" smtClean="0">
                <a:latin typeface="Calibri" panose="020F0502020204030204" pitchFamily="34" charset="0"/>
              </a:rPr>
              <a:t>:</a:t>
            </a:r>
            <a:endParaRPr lang="it-IT" sz="2200" dirty="0">
              <a:latin typeface="Calibri" panose="020F0502020204030204" pitchFamily="34" charset="0"/>
            </a:endParaRPr>
          </a:p>
          <a:p>
            <a:pPr marL="301943" lvl="1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                                                              una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seconda parte </a:t>
            </a:r>
            <a:r>
              <a:rPr lang="it-IT" dirty="0" smtClean="0">
                <a:latin typeface="Calibri" panose="020F0502020204030204" pitchFamily="34" charset="0"/>
              </a:rPr>
              <a:t>(a scelta)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cxnSp>
        <p:nvCxnSpPr>
          <p:cNvPr id="7" name="Connettore 2 6"/>
          <p:cNvCxnSpPr/>
          <p:nvPr/>
        </p:nvCxnSpPr>
        <p:spPr>
          <a:xfrm flipV="1">
            <a:off x="3607674" y="5079982"/>
            <a:ext cx="963867" cy="406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3635896" y="5486460"/>
            <a:ext cx="10081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7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10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 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Tecnici - Settore 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economico</a:t>
            </a:r>
            <a:endParaRPr lang="it-IT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it-IT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b="1" dirty="0" smtClean="0">
                <a:latin typeface="Calibri" panose="020F0502020204030204" pitchFamily="34" charset="0"/>
              </a:rPr>
              <a:t>Le </a:t>
            </a:r>
            <a:r>
              <a:rPr lang="it-IT" b="1" dirty="0">
                <a:latin typeface="Calibri" panose="020F0502020204030204" pitchFamily="34" charset="0"/>
              </a:rPr>
              <a:t>caratteristiche della prova</a:t>
            </a:r>
          </a:p>
          <a:p>
            <a:endParaRPr lang="it-IT" sz="8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</a:rPr>
              <a:t>La prova fa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riferimento a situazioni operative </a:t>
            </a:r>
            <a:r>
              <a:rPr lang="it-IT" dirty="0">
                <a:latin typeface="Calibri" panose="020F0502020204030204" pitchFamily="34" charset="0"/>
              </a:rPr>
              <a:t>in ambito economico-aziendale e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richiede</a:t>
            </a:r>
            <a:r>
              <a:rPr lang="it-IT" dirty="0">
                <a:latin typeface="Calibri" panose="020F0502020204030204" pitchFamily="34" charset="0"/>
              </a:rPr>
              <a:t> al candidato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attività di analisi, scelta, decisione, individuazione e definizione </a:t>
            </a:r>
            <a:r>
              <a:rPr lang="it-IT" dirty="0">
                <a:latin typeface="Calibri" panose="020F0502020204030204" pitchFamily="34" charset="0"/>
              </a:rPr>
              <a:t>di linee operative,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individuazione di problemi </a:t>
            </a:r>
            <a:r>
              <a:rPr lang="it-IT" dirty="0">
                <a:latin typeface="Calibri" panose="020F0502020204030204" pitchFamily="34" charset="0"/>
              </a:rPr>
              <a:t>e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definizione motivata delle soluzioni</a:t>
            </a:r>
            <a:r>
              <a:rPr lang="it-IT" dirty="0">
                <a:latin typeface="Calibri" panose="020F0502020204030204" pitchFamily="34" charset="0"/>
              </a:rPr>
              <a:t>,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ricerca e produzione </a:t>
            </a:r>
            <a:r>
              <a:rPr lang="it-IT" dirty="0">
                <a:latin typeface="Calibri" panose="020F0502020204030204" pitchFamily="34" charset="0"/>
              </a:rPr>
              <a:t>di documenti aziendali.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455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 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Tecnici - Settore 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economico</a:t>
            </a:r>
            <a:endParaRPr lang="it-IT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dirty="0" smtClean="0">
                <a:latin typeface="Calibri" panose="020F0502020204030204" pitchFamily="34" charset="0"/>
              </a:rPr>
              <a:t>La </a:t>
            </a:r>
            <a:r>
              <a:rPr lang="it-IT" dirty="0">
                <a:latin typeface="Calibri" panose="020F0502020204030204" pitchFamily="34" charset="0"/>
              </a:rPr>
              <a:t>prova consiste in una delle seguenti tipologie: </a:t>
            </a:r>
          </a:p>
          <a:p>
            <a:pPr marL="759143" lvl="1" indent="-457200" algn="just">
              <a:buFont typeface="+mj-lt"/>
              <a:buAutoNum type="alphaLcPeriod"/>
            </a:pPr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analisi di testi e documenti economici </a:t>
            </a:r>
            <a:r>
              <a:rPr lang="it-IT" sz="2400" dirty="0">
                <a:latin typeface="Calibri" panose="020F0502020204030204" pitchFamily="34" charset="0"/>
              </a:rPr>
              <a:t>attinenti al percorso di studio; </a:t>
            </a:r>
          </a:p>
          <a:p>
            <a:pPr marL="759143" lvl="1" indent="-457200" algn="just">
              <a:buFont typeface="+mj-lt"/>
              <a:buAutoNum type="alphaLcPeriod"/>
            </a:pPr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analisi di casi </a:t>
            </a: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aziendali</a:t>
            </a:r>
            <a:r>
              <a:rPr lang="it-IT" sz="2400" dirty="0">
                <a:latin typeface="Calibri" panose="020F0502020204030204" pitchFamily="34" charset="0"/>
              </a:rPr>
              <a:t>;</a:t>
            </a:r>
          </a:p>
          <a:p>
            <a:pPr marL="759143" lvl="1" indent="-457200" algn="just">
              <a:buFont typeface="+mj-lt"/>
              <a:buAutoNum type="alphaLcPeriod"/>
            </a:pPr>
            <a:r>
              <a:rPr lang="it-IT" sz="2400" b="1" dirty="0">
                <a:latin typeface="Calibri" panose="020F0502020204030204" pitchFamily="34" charset="0"/>
              </a:rPr>
              <a:t>simulazioni</a:t>
            </a:r>
            <a:r>
              <a:rPr lang="it-IT" sz="2400" dirty="0">
                <a:latin typeface="Calibri" panose="020F0502020204030204" pitchFamily="34" charset="0"/>
              </a:rPr>
              <a:t> aziendali.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</a:rPr>
              <a:t>La </a:t>
            </a:r>
            <a:r>
              <a:rPr lang="it-IT" b="1" dirty="0">
                <a:latin typeface="Calibri" panose="020F0502020204030204" pitchFamily="34" charset="0"/>
              </a:rPr>
              <a:t>struttura della prova </a:t>
            </a:r>
            <a:r>
              <a:rPr lang="it-IT" dirty="0" smtClean="0">
                <a:latin typeface="Calibri" panose="020F0502020204030204" pitchFamily="34" charset="0"/>
              </a:rPr>
              <a:t>prevede:</a:t>
            </a:r>
          </a:p>
          <a:p>
            <a:pPr marL="759143" lvl="1" indent="-457200" algn="just">
              <a:buFont typeface="+mj-lt"/>
              <a:buAutoNum type="alphaLcPeriod"/>
            </a:pPr>
            <a:r>
              <a:rPr lang="it-IT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una </a:t>
            </a:r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prima parte</a:t>
            </a:r>
            <a:r>
              <a:rPr lang="it-IT" sz="2400" dirty="0">
                <a:latin typeface="Calibri" panose="020F0502020204030204" pitchFamily="34" charset="0"/>
              </a:rPr>
              <a:t>, che </a:t>
            </a:r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tutti i candidati sono tenuti a </a:t>
            </a:r>
            <a:r>
              <a:rPr lang="it-IT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svolgere</a:t>
            </a:r>
            <a:r>
              <a:rPr lang="it-IT" sz="2400" dirty="0">
                <a:latin typeface="Calibri" panose="020F0502020204030204" pitchFamily="34" charset="0"/>
              </a:rPr>
              <a:t>;</a:t>
            </a:r>
            <a:endParaRPr lang="it-IT" sz="2400" dirty="0" smtClean="0">
              <a:latin typeface="Calibri" panose="020F0502020204030204" pitchFamily="34" charset="0"/>
            </a:endParaRPr>
          </a:p>
          <a:p>
            <a:pPr marL="759143" lvl="1" indent="-457200" algn="just">
              <a:buFont typeface="+mj-lt"/>
              <a:buAutoNum type="alphaLcPeriod"/>
            </a:pP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una </a:t>
            </a:r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seconda parte costituita da quesiti</a:t>
            </a:r>
            <a:r>
              <a:rPr lang="it-IT" sz="2400" dirty="0">
                <a:latin typeface="Calibri" panose="020F0502020204030204" pitchFamily="34" charset="0"/>
              </a:rPr>
              <a:t> tra i quali il </a:t>
            </a:r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candidato sceglierà</a:t>
            </a:r>
            <a:r>
              <a:rPr lang="it-IT" sz="2400" dirty="0">
                <a:latin typeface="Calibri" panose="020F0502020204030204" pitchFamily="34" charset="0"/>
              </a:rPr>
              <a:t> sulla base del numero minimo indicato in calce al testo.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77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3200" dirty="0" smtClean="0">
                <a:latin typeface="Calibri" panose="020F0502020204030204" pitchFamily="34" charset="0"/>
              </a:rPr>
              <a:t>Il Contesto Normativo</a:t>
            </a:r>
            <a:endParaRPr lang="it-IT" sz="32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43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 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Tecnici - Settore 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economico</a:t>
            </a:r>
            <a:endParaRPr lang="it-IT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Se la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seconda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prova scritta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è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la lingua inglese o la seconda lingua comunitaria</a:t>
            </a:r>
            <a:r>
              <a:rPr lang="it-IT" dirty="0">
                <a:latin typeface="Calibri" panose="020F0502020204030204" pitchFamily="34" charset="0"/>
              </a:rPr>
              <a:t>, la prova si articola </a:t>
            </a:r>
            <a:r>
              <a:rPr lang="it-IT" dirty="0" smtClean="0">
                <a:latin typeface="Calibri" panose="020F0502020204030204" pitchFamily="34" charset="0"/>
              </a:rPr>
              <a:t>nelle seguenti </a:t>
            </a:r>
            <a:r>
              <a:rPr lang="it-IT" dirty="0">
                <a:latin typeface="Calibri" panose="020F0502020204030204" pitchFamily="34" charset="0"/>
              </a:rPr>
              <a:t>due parti</a:t>
            </a:r>
            <a:r>
              <a:rPr lang="it-IT" dirty="0" smtClean="0">
                <a:latin typeface="Calibri" panose="020F0502020204030204" pitchFamily="34" charset="0"/>
              </a:rPr>
              <a:t>:</a:t>
            </a:r>
          </a:p>
          <a:p>
            <a:pPr marL="0" indent="0" algn="just">
              <a:buNone/>
            </a:pPr>
            <a:endParaRPr lang="it-IT" sz="1200" dirty="0">
              <a:latin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it-IT" b="1" dirty="0">
                <a:latin typeface="Calibri" panose="020F0502020204030204" pitchFamily="34" charset="0"/>
              </a:rPr>
              <a:t>comprensione e analisi di testi scritti</a:t>
            </a:r>
            <a:r>
              <a:rPr lang="it-IT" dirty="0">
                <a:latin typeface="Calibri" panose="020F0502020204030204" pitchFamily="34" charset="0"/>
              </a:rPr>
              <a:t>, continui o anche non continui, relativi al contesto  del percorso di studio, </a:t>
            </a:r>
            <a:r>
              <a:rPr lang="it-IT" b="1" dirty="0">
                <a:latin typeface="Calibri" panose="020F0502020204030204" pitchFamily="34" charset="0"/>
              </a:rPr>
              <a:t>con risposte a domande aperte o anche chiuse</a:t>
            </a:r>
            <a:r>
              <a:rPr lang="it-IT" dirty="0" smtClean="0">
                <a:latin typeface="Calibri" panose="020F0502020204030204" pitchFamily="34" charset="0"/>
              </a:rPr>
              <a:t>;</a:t>
            </a:r>
          </a:p>
          <a:p>
            <a:pPr marL="457200" lvl="0" indent="-457200" algn="just">
              <a:buFont typeface="+mj-lt"/>
              <a:buAutoNum type="alphaLcPeriod"/>
            </a:pPr>
            <a:endParaRPr lang="it-IT" dirty="0">
              <a:latin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lphaLcPeriod"/>
            </a:pPr>
            <a:r>
              <a:rPr lang="it-IT" b="1" dirty="0">
                <a:latin typeface="Calibri" panose="020F0502020204030204" pitchFamily="34" charset="0"/>
              </a:rPr>
              <a:t>elaborazione di un testo scritto</a:t>
            </a:r>
            <a:r>
              <a:rPr lang="it-IT" dirty="0">
                <a:latin typeface="Calibri" panose="020F0502020204030204" pitchFamily="34" charset="0"/>
              </a:rPr>
              <a:t>, sulla base della documentazione fornita, riguardante esperienze, processi e situazioni  relativi al settore di indirizzo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93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800" dirty="0"/>
          </a:p>
          <a:p>
            <a:pPr marL="0" indent="0" algn="ctr">
              <a:buNone/>
            </a:pPr>
            <a:r>
              <a:rPr lang="it-IT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 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Tecnici - Settore tecnologico</a:t>
            </a:r>
            <a:endParaRPr lang="it-IT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endParaRPr lang="it-IT" sz="11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b="1" dirty="0">
                <a:latin typeface="Calibri" panose="020F0502020204030204" pitchFamily="34" charset="0"/>
              </a:rPr>
              <a:t>Le caratteristiche della prova</a:t>
            </a:r>
          </a:p>
          <a:p>
            <a:pPr marL="0" indent="0" algn="just">
              <a:buNone/>
            </a:pPr>
            <a:endParaRPr lang="it-IT" sz="11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La </a:t>
            </a:r>
            <a:r>
              <a:rPr lang="it-IT" dirty="0">
                <a:latin typeface="Calibri" panose="020F0502020204030204" pitchFamily="34" charset="0"/>
              </a:rPr>
              <a:t>prova fa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riferimento a situazioni operative in ambito tecnologico-aziendale</a:t>
            </a:r>
            <a:r>
              <a:rPr lang="it-IT" dirty="0">
                <a:latin typeface="Calibri" panose="020F0502020204030204" pitchFamily="34" charset="0"/>
              </a:rPr>
              <a:t> e richiede al candidato attività di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analisi tecnologico–tecniche</a:t>
            </a:r>
            <a:r>
              <a:rPr lang="it-IT" dirty="0">
                <a:latin typeface="Calibri" panose="020F0502020204030204" pitchFamily="34" charset="0"/>
              </a:rPr>
              <a:t>,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scelta</a:t>
            </a:r>
            <a:r>
              <a:rPr lang="it-IT" dirty="0">
                <a:latin typeface="Calibri" panose="020F0502020204030204" pitchFamily="34" charset="0"/>
              </a:rPr>
              <a:t>,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decisione su processi produttivi</a:t>
            </a:r>
            <a:r>
              <a:rPr lang="it-IT" dirty="0">
                <a:latin typeface="Calibri" panose="020F0502020204030204" pitchFamily="34" charset="0"/>
              </a:rPr>
              <a:t>,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ideazione</a:t>
            </a:r>
            <a:r>
              <a:rPr lang="it-IT" dirty="0">
                <a:latin typeface="Calibri" panose="020F0502020204030204" pitchFamily="34" charset="0"/>
              </a:rPr>
              <a:t>,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progettazione e dimensionamento </a:t>
            </a:r>
            <a:r>
              <a:rPr lang="it-IT" dirty="0">
                <a:latin typeface="Calibri" panose="020F0502020204030204" pitchFamily="34" charset="0"/>
              </a:rPr>
              <a:t>di prodotti,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individuazione di soluzioni e problematiche organizzative e gestionali</a:t>
            </a:r>
            <a:r>
              <a:rPr lang="it-IT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4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Tecnici - Settore tecnologico</a:t>
            </a:r>
            <a:endParaRPr lang="it-IT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dirty="0">
                <a:latin typeface="Calibri" panose="020F0502020204030204" pitchFamily="34" charset="0"/>
              </a:rPr>
              <a:t>La prova consiste in una delle seguenti </a:t>
            </a:r>
            <a:r>
              <a:rPr lang="it-IT" b="1" dirty="0" smtClean="0">
                <a:latin typeface="Calibri" panose="020F0502020204030204" pitchFamily="34" charset="0"/>
              </a:rPr>
              <a:t>tipologie</a:t>
            </a:r>
            <a:r>
              <a:rPr lang="it-IT" dirty="0" smtClean="0">
                <a:latin typeface="Calibri" panose="020F0502020204030204" pitchFamily="34" charset="0"/>
              </a:rPr>
              <a:t> (</a:t>
            </a:r>
            <a:r>
              <a:rPr lang="it-IT" b="1" dirty="0" smtClean="0">
                <a:latin typeface="Calibri" panose="020F0502020204030204" pitchFamily="34" charset="0"/>
              </a:rPr>
              <a:t>6</a:t>
            </a:r>
            <a:r>
              <a:rPr lang="it-IT" dirty="0" smtClean="0">
                <a:latin typeface="Calibri" panose="020F0502020204030204" pitchFamily="34" charset="0"/>
              </a:rPr>
              <a:t>): </a:t>
            </a:r>
          </a:p>
          <a:p>
            <a:pPr marL="0" indent="0">
              <a:buNone/>
            </a:pPr>
            <a:endParaRPr lang="it-IT" sz="1400" dirty="0">
              <a:latin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analisi di problemi tecnologico-tecnici </a:t>
            </a:r>
            <a:r>
              <a:rPr lang="it-IT" dirty="0">
                <a:latin typeface="Calibri" panose="020F0502020204030204" pitchFamily="34" charset="0"/>
              </a:rPr>
              <a:t>partendo da prove di laboratorio su materiali, semilavorati, prodotti finiti</a:t>
            </a:r>
            <a:r>
              <a:rPr lang="it-IT" dirty="0" smtClean="0">
                <a:latin typeface="Calibri" panose="020F0502020204030204" pitchFamily="34" charset="0"/>
              </a:rPr>
              <a:t>;</a:t>
            </a:r>
          </a:p>
          <a:p>
            <a:pPr marL="457200" lvl="0" indent="-457200" algn="just">
              <a:buFont typeface="+mj-lt"/>
              <a:buAutoNum type="alphaLcPeriod"/>
            </a:pPr>
            <a:endParaRPr lang="it-IT" sz="1000" dirty="0">
              <a:latin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analisi di caratteristiche</a:t>
            </a:r>
            <a:r>
              <a:rPr lang="it-IT" dirty="0">
                <a:latin typeface="Calibri" panose="020F0502020204030204" pitchFamily="34" charset="0"/>
              </a:rPr>
              <a:t> di macchine e apparecchiature partendo da prove di verifica e collaudo</a:t>
            </a:r>
            <a:r>
              <a:rPr lang="it-IT" dirty="0" smtClean="0">
                <a:latin typeface="Calibri" panose="020F0502020204030204" pitchFamily="34" charset="0"/>
              </a:rPr>
              <a:t>;</a:t>
            </a:r>
          </a:p>
          <a:p>
            <a:pPr marL="457200" lvl="0" indent="-457200" algn="just">
              <a:buFont typeface="+mj-lt"/>
              <a:buAutoNum type="alphaLcPeriod"/>
            </a:pPr>
            <a:endParaRPr lang="it-IT" sz="1000" dirty="0">
              <a:latin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ideazione e progettazione </a:t>
            </a:r>
            <a:r>
              <a:rPr lang="it-IT" dirty="0">
                <a:latin typeface="Calibri" panose="020F0502020204030204" pitchFamily="34" charset="0"/>
              </a:rPr>
              <a:t>di componenti e prodotti delle diverse filiere; </a:t>
            </a:r>
          </a:p>
          <a:p>
            <a:pPr marL="0" indent="0" algn="just">
              <a:buNone/>
            </a:pPr>
            <a:endParaRPr lang="it-IT" sz="30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56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Tecnici - Settore tecnologico</a:t>
            </a:r>
            <a:endParaRPr lang="it-IT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dirty="0" smtClean="0">
                <a:latin typeface="Calibri" panose="020F0502020204030204" pitchFamily="34" charset="0"/>
              </a:rPr>
              <a:t>La </a:t>
            </a:r>
            <a:r>
              <a:rPr lang="it-IT" dirty="0">
                <a:latin typeface="Calibri" panose="020F0502020204030204" pitchFamily="34" charset="0"/>
              </a:rPr>
              <a:t>prova consiste in una delle seguenti </a:t>
            </a:r>
            <a:r>
              <a:rPr lang="it-IT" b="1" dirty="0" smtClean="0">
                <a:latin typeface="Calibri" panose="020F0502020204030204" pitchFamily="34" charset="0"/>
              </a:rPr>
              <a:t>tipologie</a:t>
            </a:r>
            <a:r>
              <a:rPr lang="it-IT" dirty="0" smtClean="0">
                <a:latin typeface="Calibri" panose="020F0502020204030204" pitchFamily="34" charset="0"/>
              </a:rPr>
              <a:t> (</a:t>
            </a:r>
            <a:r>
              <a:rPr lang="it-IT" b="1" dirty="0" smtClean="0">
                <a:latin typeface="Calibri" panose="020F0502020204030204" pitchFamily="34" charset="0"/>
              </a:rPr>
              <a:t>6</a:t>
            </a:r>
            <a:r>
              <a:rPr lang="it-IT" dirty="0" smtClean="0">
                <a:latin typeface="Calibri" panose="020F0502020204030204" pitchFamily="34" charset="0"/>
              </a:rPr>
              <a:t>): </a:t>
            </a:r>
          </a:p>
          <a:p>
            <a:pPr marL="0" indent="0">
              <a:buNone/>
            </a:pPr>
            <a:endParaRPr lang="it-IT" dirty="0">
              <a:latin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lphaLcPeriod" startAt="4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analisi di processi tecnologici </a:t>
            </a:r>
            <a:r>
              <a:rPr lang="it-IT" dirty="0">
                <a:latin typeface="Calibri" panose="020F0502020204030204" pitchFamily="34" charset="0"/>
              </a:rPr>
              <a:t>di produzione, gestione e controllo di qualità dei processi produttivi; </a:t>
            </a:r>
          </a:p>
          <a:p>
            <a:pPr marL="457200" lvl="0" indent="-457200" algn="just">
              <a:buFont typeface="+mj-lt"/>
              <a:buAutoNum type="alphaLcPeriod" startAt="4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sviluppo di strumenti </a:t>
            </a:r>
            <a:r>
              <a:rPr lang="it-IT" dirty="0">
                <a:latin typeface="Calibri" panose="020F0502020204030204" pitchFamily="34" charset="0"/>
              </a:rPr>
              <a:t>per l’implementazione di soluzioni a problemi organizzativi e gestionali dei processi produttivi;</a:t>
            </a:r>
          </a:p>
          <a:p>
            <a:pPr marL="457200" lvl="0" indent="-457200" algn="just">
              <a:buFont typeface="+mj-lt"/>
              <a:buAutoNum type="alphaLcPeriod" startAt="4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gestione di attività </a:t>
            </a:r>
            <a:r>
              <a:rPr lang="it-IT" dirty="0">
                <a:latin typeface="Calibri" panose="020F0502020204030204" pitchFamily="34" charset="0"/>
              </a:rPr>
              <a:t>produttive e del territorio nel rispetto e tutela dell’ambiente.</a:t>
            </a:r>
          </a:p>
          <a:p>
            <a:pPr marL="0" indent="0" algn="just">
              <a:buNone/>
            </a:pPr>
            <a:endParaRPr lang="it-IT" sz="30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58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Tecnici - Settore tecnologico</a:t>
            </a:r>
            <a:endParaRPr lang="it-IT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105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La </a:t>
            </a:r>
            <a:r>
              <a:rPr lang="it-IT" dirty="0">
                <a:latin typeface="Calibri" panose="020F0502020204030204" pitchFamily="34" charset="0"/>
              </a:rPr>
              <a:t>struttura della prova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si articola in 2 parti</a:t>
            </a:r>
            <a:r>
              <a:rPr lang="it-IT" dirty="0" smtClean="0">
                <a:latin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it-IT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>
                <a:latin typeface="Calibri" panose="020F0502020204030204" pitchFamily="34" charset="0"/>
              </a:rPr>
              <a:t>una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prima parte </a:t>
            </a:r>
            <a:r>
              <a:rPr lang="it-IT" dirty="0">
                <a:latin typeface="Calibri" panose="020F0502020204030204" pitchFamily="34" charset="0"/>
              </a:rPr>
              <a:t>che tutti i candidati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sono tenuti 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svolgere</a:t>
            </a:r>
            <a:r>
              <a:rPr lang="it-IT" dirty="0" smtClean="0">
                <a:latin typeface="Calibri" panose="020F0502020204030204" pitchFamily="34" charset="0"/>
              </a:rPr>
              <a:t>; 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>
                <a:latin typeface="Calibri" panose="020F0502020204030204" pitchFamily="34" charset="0"/>
              </a:rPr>
              <a:t>una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seconda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parte </a:t>
            </a:r>
            <a:r>
              <a:rPr lang="it-IT" dirty="0">
                <a:latin typeface="Calibri" panose="020F0502020204030204" pitchFamily="34" charset="0"/>
              </a:rPr>
              <a:t>costituita da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quesiti</a:t>
            </a:r>
            <a:r>
              <a:rPr lang="it-IT" dirty="0">
                <a:latin typeface="Calibri" panose="020F0502020204030204" pitchFamily="34" charset="0"/>
              </a:rPr>
              <a:t> tra i quali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il candidato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sceglierà sulla base del numero minimo indicato in calce al testo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66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 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PROFESSIONALI</a:t>
            </a:r>
          </a:p>
          <a:p>
            <a:pPr marL="0" indent="0" algn="ctr">
              <a:buNone/>
            </a:pPr>
            <a:r>
              <a:rPr lang="it-IT" sz="3000" b="1" dirty="0">
                <a:latin typeface="Calibri" panose="020F0502020204030204" pitchFamily="34" charset="0"/>
              </a:rPr>
              <a:t>LE NOVITÀ</a:t>
            </a:r>
          </a:p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</a:rPr>
              <a:t>Le caratteristiche della prova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riferimento a contesti operativi specifici del settore</a:t>
            </a:r>
          </a:p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</a:rPr>
              <a:t>La tipologia della prova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molteplici e differenziate in relazione all’indirizzo di studi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dimensione tecnico-pratica e laboratoriale</a:t>
            </a:r>
            <a:endParaRPr lang="it-IT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</a:rPr>
              <a:t>La </a:t>
            </a:r>
            <a:r>
              <a:rPr lang="it-IT" b="1" dirty="0">
                <a:latin typeface="Calibri" panose="020F0502020204030204" pitchFamily="34" charset="0"/>
              </a:rPr>
              <a:t>struttura della prova</a:t>
            </a:r>
            <a:r>
              <a:rPr lang="it-IT" dirty="0">
                <a:latin typeface="Calibri" panose="020F0502020204030204" pitchFamily="34" charset="0"/>
              </a:rPr>
              <a:t> </a:t>
            </a:r>
            <a:endParaRPr lang="it-IT" dirty="0" smtClean="0">
              <a:latin typeface="Calibri" panose="020F0502020204030204" pitchFamily="34" charset="0"/>
            </a:endParaRPr>
          </a:p>
          <a:p>
            <a:pPr marL="0" lvl="1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                                                                   una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prima parte </a:t>
            </a:r>
            <a:r>
              <a:rPr lang="it-IT" dirty="0">
                <a:latin typeface="Calibri" panose="020F0502020204030204" pitchFamily="34" charset="0"/>
              </a:rPr>
              <a:t>(obbligatoria</a:t>
            </a:r>
            <a:r>
              <a:rPr lang="it-IT" dirty="0" smtClean="0">
                <a:latin typeface="Calibri" panose="020F0502020204030204" pitchFamily="34" charset="0"/>
              </a:rPr>
              <a:t>)</a:t>
            </a:r>
            <a:endParaRPr lang="it-IT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622300" lvl="2" indent="-342900" algn="just">
              <a:buFont typeface="Wingdings" panose="05000000000000000000" pitchFamily="2" charset="2"/>
              <a:buChar char="ü"/>
            </a:pPr>
            <a:r>
              <a:rPr lang="it-IT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articolata  </a:t>
            </a:r>
            <a:r>
              <a:rPr lang="it-IT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in 2 </a:t>
            </a:r>
            <a:r>
              <a:rPr lang="it-IT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parti</a:t>
            </a:r>
            <a:r>
              <a:rPr lang="it-IT" sz="2200" dirty="0" smtClean="0">
                <a:latin typeface="Calibri" panose="020F0502020204030204" pitchFamily="34" charset="0"/>
              </a:rPr>
              <a:t>:</a:t>
            </a:r>
            <a:endParaRPr lang="it-IT" sz="2200" dirty="0">
              <a:latin typeface="Calibri" panose="020F0502020204030204" pitchFamily="34" charset="0"/>
            </a:endParaRPr>
          </a:p>
          <a:p>
            <a:pPr marL="301943" lvl="1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                                                              una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seconda parte </a:t>
            </a:r>
            <a:r>
              <a:rPr lang="it-IT" dirty="0" smtClean="0">
                <a:latin typeface="Calibri" panose="020F0502020204030204" pitchFamily="34" charset="0"/>
              </a:rPr>
              <a:t>(a scelta)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cxnSp>
        <p:nvCxnSpPr>
          <p:cNvPr id="7" name="Connettore 2 6"/>
          <p:cNvCxnSpPr/>
          <p:nvPr/>
        </p:nvCxnSpPr>
        <p:spPr>
          <a:xfrm flipV="1">
            <a:off x="3607674" y="5079982"/>
            <a:ext cx="963867" cy="406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3635896" y="5486460"/>
            <a:ext cx="10081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56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Professionali – Settore servizi</a:t>
            </a:r>
          </a:p>
          <a:p>
            <a:pPr algn="just"/>
            <a:endParaRPr lang="it-IT" sz="22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600" b="1" dirty="0">
                <a:latin typeface="Calibri" panose="020F0502020204030204" pitchFamily="34" charset="0"/>
              </a:rPr>
              <a:t>Le caratteristiche della prova</a:t>
            </a:r>
          </a:p>
          <a:p>
            <a:pPr algn="just"/>
            <a:endParaRPr lang="it-IT" sz="2200" dirty="0" smtClean="0">
              <a:latin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it-IT" dirty="0" smtClean="0">
                <a:latin typeface="Calibri" panose="020F0502020204030204" pitchFamily="34" charset="0"/>
              </a:rPr>
              <a:t>La </a:t>
            </a:r>
            <a:r>
              <a:rPr lang="it-IT" dirty="0">
                <a:latin typeface="Calibri" panose="020F0502020204030204" pitchFamily="34" charset="0"/>
              </a:rPr>
              <a:t>prova fa riferimento 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situazioni operative </a:t>
            </a:r>
            <a:r>
              <a:rPr lang="it-IT" dirty="0">
                <a:latin typeface="Calibri" panose="020F0502020204030204" pitchFamily="34" charset="0"/>
              </a:rPr>
              <a:t>della filiera di servizio  e richiede al candidato attività di analisi, scelta, decisione sullo svolgimento dei processi produttivi e dei servizi.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66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Professionali – Settore Servizi</a:t>
            </a:r>
          </a:p>
          <a:p>
            <a:pPr marL="0" indent="0" algn="just">
              <a:buNone/>
            </a:pPr>
            <a:r>
              <a:rPr lang="it-IT" sz="2200" dirty="0" smtClean="0">
                <a:latin typeface="Calibri" panose="020F0502020204030204" pitchFamily="34" charset="0"/>
              </a:rPr>
              <a:t>La </a:t>
            </a:r>
            <a:r>
              <a:rPr lang="it-IT" sz="2200" dirty="0">
                <a:latin typeface="Calibri" panose="020F0502020204030204" pitchFamily="34" charset="0"/>
              </a:rPr>
              <a:t>prova ha ad oggetto una delle seguenti </a:t>
            </a:r>
            <a:r>
              <a:rPr lang="it-IT" sz="2200" b="1" dirty="0">
                <a:latin typeface="Calibri" panose="020F0502020204030204" pitchFamily="34" charset="0"/>
              </a:rPr>
              <a:t>tipologie</a:t>
            </a:r>
            <a:r>
              <a:rPr lang="it-IT" sz="2200" dirty="0" smtClean="0">
                <a:latin typeface="Calibri" panose="020F0502020204030204" pitchFamily="34" charset="0"/>
              </a:rPr>
              <a:t>:</a:t>
            </a:r>
          </a:p>
          <a:p>
            <a:pPr marL="0" indent="0" algn="just">
              <a:buNone/>
            </a:pPr>
            <a:endParaRPr lang="it-IT" sz="1050" dirty="0">
              <a:latin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it-IT" sz="2200" dirty="0">
                <a:latin typeface="Calibri" panose="020F0502020204030204" pitchFamily="34" charset="0"/>
              </a:rPr>
              <a:t>definizione, analisi ed elaborazione di un tema relativo al percorso professionale anche sulla base di documenti, tabelle e dati</a:t>
            </a:r>
            <a:r>
              <a:rPr lang="it-IT" sz="2200" dirty="0" smtClean="0">
                <a:latin typeface="Calibri" panose="020F0502020204030204" pitchFamily="34" charset="0"/>
              </a:rPr>
              <a:t>;</a:t>
            </a:r>
          </a:p>
          <a:p>
            <a:pPr marL="457200" lvl="0" indent="-457200" algn="just">
              <a:buFont typeface="+mj-lt"/>
              <a:buAutoNum type="alphaLcPeriod"/>
            </a:pPr>
            <a:endParaRPr lang="it-IT" sz="1050" dirty="0">
              <a:latin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it-IT" sz="2200" dirty="0">
                <a:latin typeface="Calibri" panose="020F0502020204030204" pitchFamily="34" charset="0"/>
              </a:rPr>
              <a:t>analisi e soluzione di problematiche della propria area professionale (caso aziendale</a:t>
            </a:r>
            <a:r>
              <a:rPr lang="it-IT" sz="2200" dirty="0" smtClean="0">
                <a:latin typeface="Calibri" panose="020F0502020204030204" pitchFamily="34" charset="0"/>
              </a:rPr>
              <a:t>);</a:t>
            </a:r>
          </a:p>
          <a:p>
            <a:pPr marL="457200" lvl="0" indent="-457200" algn="just">
              <a:buFont typeface="+mj-lt"/>
              <a:buAutoNum type="alphaLcPeriod"/>
            </a:pPr>
            <a:endParaRPr lang="it-IT" sz="1050" dirty="0">
              <a:latin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it-IT" sz="2200" dirty="0">
                <a:latin typeface="Calibri" panose="020F0502020204030204" pitchFamily="34" charset="0"/>
              </a:rPr>
              <a:t>individuazione e predisposizione delle fasi per la realizzazione di un prodotto o anche di un servizio</a:t>
            </a:r>
            <a:r>
              <a:rPr lang="it-IT" sz="2200" dirty="0" smtClean="0">
                <a:latin typeface="Calibri" panose="020F0502020204030204" pitchFamily="34" charset="0"/>
              </a:rPr>
              <a:t>;</a:t>
            </a:r>
          </a:p>
          <a:p>
            <a:pPr marL="457200" lvl="0" indent="-457200" algn="just">
              <a:buFont typeface="+mj-lt"/>
              <a:buAutoNum type="alphaLcPeriod"/>
            </a:pPr>
            <a:endParaRPr lang="it-IT" sz="1050" dirty="0">
              <a:latin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it-IT" sz="2200" dirty="0">
                <a:latin typeface="Calibri" panose="020F0502020204030204" pitchFamily="34" charset="0"/>
              </a:rPr>
              <a:t>individuazione di modalità e tecniche di commercializzazione dei prodotti e dei servizi.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2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Professionali – Settore 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servizi</a:t>
            </a:r>
            <a:endParaRPr lang="it-IT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105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La </a:t>
            </a:r>
            <a:r>
              <a:rPr lang="it-IT" dirty="0">
                <a:latin typeface="Calibri" panose="020F0502020204030204" pitchFamily="34" charset="0"/>
              </a:rPr>
              <a:t>struttura della prova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si articola in 2 parti</a:t>
            </a:r>
            <a:r>
              <a:rPr lang="it-IT" dirty="0" smtClean="0">
                <a:latin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it-IT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>
                <a:latin typeface="Calibri" panose="020F0502020204030204" pitchFamily="34" charset="0"/>
              </a:rPr>
              <a:t>una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prima parte </a:t>
            </a:r>
            <a:r>
              <a:rPr lang="it-IT" dirty="0">
                <a:latin typeface="Calibri" panose="020F0502020204030204" pitchFamily="34" charset="0"/>
              </a:rPr>
              <a:t>che tutti i candidati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sono tenuti 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svolgere</a:t>
            </a:r>
            <a:r>
              <a:rPr lang="it-IT" dirty="0" smtClean="0">
                <a:latin typeface="Calibri" panose="020F0502020204030204" pitchFamily="34" charset="0"/>
              </a:rPr>
              <a:t>; 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>
                <a:latin typeface="Calibri" panose="020F0502020204030204" pitchFamily="34" charset="0"/>
              </a:rPr>
              <a:t>una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seconda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parte </a:t>
            </a:r>
            <a:r>
              <a:rPr lang="it-IT" dirty="0">
                <a:latin typeface="Calibri" panose="020F0502020204030204" pitchFamily="34" charset="0"/>
              </a:rPr>
              <a:t>costituita da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quesiti</a:t>
            </a:r>
            <a:r>
              <a:rPr lang="it-IT" dirty="0">
                <a:latin typeface="Calibri" panose="020F0502020204030204" pitchFamily="34" charset="0"/>
              </a:rPr>
              <a:t> tra i quali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il candidato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sceglierà sulla base del numero minimo indicato in calce al testo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Esami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924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Professionali – Settore 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servizi</a:t>
            </a:r>
            <a:endParaRPr lang="it-IT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latin typeface="Calibri" panose="020F0502020204030204" pitchFamily="34" charset="0"/>
              </a:rPr>
              <a:t>Settore Servizi </a:t>
            </a:r>
            <a:r>
              <a:rPr lang="it-IT" sz="2200" dirty="0">
                <a:latin typeface="Calibri" panose="020F0502020204030204" pitchFamily="34" charset="0"/>
              </a:rPr>
              <a:t>per l’Enogastronomia e l’ospitalità alberghiera- Articolazione Accoglienza </a:t>
            </a:r>
            <a:r>
              <a:rPr lang="it-IT" sz="2200" dirty="0" smtClean="0">
                <a:latin typeface="Calibri" panose="020F0502020204030204" pitchFamily="34" charset="0"/>
              </a:rPr>
              <a:t>turistica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Se la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seconda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prova scritta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è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la lingua inglese o la seconda lingua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straniera</a:t>
            </a:r>
            <a:r>
              <a:rPr lang="it-IT" dirty="0">
                <a:latin typeface="Calibri" panose="020F0502020204030204" pitchFamily="34" charset="0"/>
              </a:rPr>
              <a:t>, la prova si articola </a:t>
            </a:r>
            <a:r>
              <a:rPr lang="it-IT" dirty="0" smtClean="0">
                <a:latin typeface="Calibri" panose="020F0502020204030204" pitchFamily="34" charset="0"/>
              </a:rPr>
              <a:t>nelle seguenti </a:t>
            </a:r>
            <a:r>
              <a:rPr lang="it-IT" dirty="0">
                <a:latin typeface="Calibri" panose="020F0502020204030204" pitchFamily="34" charset="0"/>
              </a:rPr>
              <a:t>due parti</a:t>
            </a:r>
            <a:r>
              <a:rPr lang="it-IT" dirty="0" smtClean="0">
                <a:latin typeface="Calibri" panose="020F0502020204030204" pitchFamily="34" charset="0"/>
              </a:rPr>
              <a:t>:</a:t>
            </a:r>
          </a:p>
          <a:p>
            <a:pPr marL="0" indent="0" algn="just">
              <a:buNone/>
            </a:pPr>
            <a:endParaRPr lang="it-IT" sz="1200" dirty="0">
              <a:latin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it-IT" b="1" dirty="0">
                <a:latin typeface="Calibri" panose="020F0502020204030204" pitchFamily="34" charset="0"/>
              </a:rPr>
              <a:t>comprensione e analisi di testi scritti</a:t>
            </a:r>
            <a:r>
              <a:rPr lang="it-IT" dirty="0">
                <a:latin typeface="Calibri" panose="020F0502020204030204" pitchFamily="34" charset="0"/>
              </a:rPr>
              <a:t>, continui o anche non continui, relativi al contesto  del percorso di studio, </a:t>
            </a:r>
            <a:r>
              <a:rPr lang="it-IT" b="1" dirty="0">
                <a:latin typeface="Calibri" panose="020F0502020204030204" pitchFamily="34" charset="0"/>
              </a:rPr>
              <a:t>con risposte a domande aperte o anche chiuse</a:t>
            </a:r>
            <a:r>
              <a:rPr lang="it-IT" dirty="0" smtClean="0">
                <a:latin typeface="Calibri" panose="020F0502020204030204" pitchFamily="34" charset="0"/>
              </a:rPr>
              <a:t>;</a:t>
            </a:r>
          </a:p>
          <a:p>
            <a:pPr marL="457200" lvl="0" indent="-457200" algn="just">
              <a:buFont typeface="+mj-lt"/>
              <a:buAutoNum type="alphaLcPeriod"/>
            </a:pPr>
            <a:endParaRPr lang="it-IT" dirty="0">
              <a:latin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lphaLcPeriod"/>
            </a:pPr>
            <a:r>
              <a:rPr lang="it-IT" b="1" dirty="0">
                <a:latin typeface="Calibri" panose="020F0502020204030204" pitchFamily="34" charset="0"/>
              </a:rPr>
              <a:t>elaborazione di un testo scritto</a:t>
            </a:r>
            <a:r>
              <a:rPr lang="it-IT" dirty="0">
                <a:latin typeface="Calibri" panose="020F0502020204030204" pitchFamily="34" charset="0"/>
              </a:rPr>
              <a:t>, sulla base della documentazione fornita, riguardante esperienze, processi e situazioni  relativi al settore di indirizzo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05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600" dirty="0">
                <a:latin typeface="Calibri" panose="020F0502020204030204" pitchFamily="34" charset="0"/>
              </a:rPr>
              <a:t>LEGGE 11 gennaio 2007, n. 1 </a:t>
            </a:r>
          </a:p>
          <a:p>
            <a:pPr marL="0" indent="0" algn="just">
              <a:buNone/>
            </a:pPr>
            <a:r>
              <a:rPr lang="it-IT" i="1" dirty="0">
                <a:latin typeface="Calibri" panose="020F0502020204030204" pitchFamily="34" charset="0"/>
              </a:rPr>
              <a:t>Disposizioni in materia di esami di Stato conclusivi dei corsi di studio di istruzione secondaria superiore e delega al Governo in materia di raccordo tra la scuola e le </a:t>
            </a:r>
            <a:r>
              <a:rPr lang="it-IT" i="1" dirty="0" smtClean="0">
                <a:latin typeface="Calibri" panose="020F0502020204030204" pitchFamily="34" charset="0"/>
              </a:rPr>
              <a:t>università.</a:t>
            </a: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Art</a:t>
            </a:r>
            <a:r>
              <a:rPr lang="it-IT" dirty="0">
                <a:latin typeface="Calibri" panose="020F0502020204030204" pitchFamily="34" charset="0"/>
              </a:rPr>
              <a:t>. 3. - (Contenuto ed esito dell'esame</a:t>
            </a:r>
            <a:r>
              <a:rPr lang="it-IT" dirty="0" smtClean="0">
                <a:latin typeface="Calibri" panose="020F050202020403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1</a:t>
            </a:r>
            <a:r>
              <a:rPr lang="it-IT" dirty="0">
                <a:latin typeface="Calibri" panose="020F0502020204030204" pitchFamily="34" charset="0"/>
              </a:rPr>
              <a:t>. L'esame di Stato conclusivo dei corsi di studio di istruzione secondaria superiore </a:t>
            </a:r>
            <a:r>
              <a:rPr lang="it-IT" dirty="0" smtClean="0">
                <a:latin typeface="Calibri" panose="020F0502020204030204" pitchFamily="34" charset="0"/>
              </a:rPr>
              <a:t>è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finalizzato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all'accertamento delle conoscenze e delle competenze acquisite nell'ultimo anno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del corso di studi</a:t>
            </a:r>
            <a:r>
              <a:rPr lang="it-IT" dirty="0">
                <a:latin typeface="Calibri" panose="020F0502020204030204" pitchFamily="34" charset="0"/>
              </a:rPr>
              <a:t> in relazione agli obiettivi generali e specifici propri di ciascun indirizzo e delle basi culturali generali, 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nonché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delle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capacità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critiche del candidato</a:t>
            </a:r>
            <a:r>
              <a:rPr lang="it-IT" dirty="0">
                <a:latin typeface="Calibri" panose="020F0502020204030204" pitchFamily="34" charset="0"/>
              </a:rPr>
              <a:t>. </a:t>
            </a:r>
            <a:endParaRPr lang="it-IT" sz="30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30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9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Professionali – Settore industria e artigianato</a:t>
            </a:r>
          </a:p>
          <a:p>
            <a:pPr algn="just"/>
            <a:endParaRPr lang="it-IT" sz="10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600" b="1" dirty="0">
                <a:latin typeface="Calibri" panose="020F0502020204030204" pitchFamily="34" charset="0"/>
              </a:rPr>
              <a:t>Le caratteristiche della prova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dirty="0" smtClean="0">
                <a:latin typeface="Calibri" panose="020F0502020204030204" pitchFamily="34" charset="0"/>
              </a:rPr>
              <a:t>La </a:t>
            </a:r>
            <a:r>
              <a:rPr lang="it-IT" dirty="0">
                <a:latin typeface="Calibri" panose="020F0502020204030204" pitchFamily="34" charset="0"/>
              </a:rPr>
              <a:t>prova fa riferimento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situazioni operative</a:t>
            </a:r>
            <a:r>
              <a:rPr lang="it-IT" dirty="0">
                <a:latin typeface="Calibri" panose="020F0502020204030204" pitchFamily="34" charset="0"/>
              </a:rPr>
              <a:t>,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professionalmente rilevanti</a:t>
            </a:r>
            <a:r>
              <a:rPr lang="it-IT" dirty="0">
                <a:latin typeface="Calibri" panose="020F0502020204030204" pitchFamily="34" charset="0"/>
              </a:rPr>
              <a:t>, nell’ambito della filiera industriale o artigianale di interesse e richiede al candidato attività di analisi, scelta, decisione sullo svolgimento dei processi produttivi e dei servizi.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092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Professionali – Settore </a:t>
            </a:r>
            <a:r>
              <a:rPr lang="it-IT" sz="26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industria e artigianato </a:t>
            </a:r>
          </a:p>
          <a:p>
            <a:pPr marL="0" indent="0" algn="just">
              <a:buNone/>
            </a:pPr>
            <a:r>
              <a:rPr lang="it-IT" sz="2200" dirty="0" smtClean="0">
                <a:latin typeface="Calibri" panose="020F0502020204030204" pitchFamily="34" charset="0"/>
              </a:rPr>
              <a:t>La </a:t>
            </a:r>
            <a:r>
              <a:rPr lang="it-IT" sz="2200" dirty="0">
                <a:latin typeface="Calibri" panose="020F0502020204030204" pitchFamily="34" charset="0"/>
              </a:rPr>
              <a:t>prova ha ad oggetto una delle seguenti </a:t>
            </a:r>
            <a:r>
              <a:rPr lang="it-IT" sz="2200" b="1" dirty="0">
                <a:latin typeface="Calibri" panose="020F0502020204030204" pitchFamily="34" charset="0"/>
              </a:rPr>
              <a:t>tipologie</a:t>
            </a:r>
            <a:r>
              <a:rPr lang="it-IT" sz="2200" dirty="0" smtClean="0">
                <a:latin typeface="Calibri" panose="020F0502020204030204" pitchFamily="34" charset="0"/>
              </a:rPr>
              <a:t>:</a:t>
            </a:r>
          </a:p>
          <a:p>
            <a:pPr marL="0" indent="0" algn="just">
              <a:buNone/>
            </a:pPr>
            <a:endParaRPr lang="it-IT" sz="1050" dirty="0">
              <a:latin typeface="Calibri" panose="020F0502020204030204" pitchFamily="34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it-IT" sz="2000" b="1" dirty="0">
                <a:solidFill>
                  <a:srgbClr val="FF0000"/>
                </a:solidFill>
              </a:rPr>
              <a:t>analisi e problemi tecnici </a:t>
            </a:r>
            <a:r>
              <a:rPr lang="it-IT" sz="2000" dirty="0"/>
              <a:t>relativi alle materie prime, ai materiali e ai dispositivi del settore di riferimento; 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it-IT" sz="2000" b="1" dirty="0">
                <a:solidFill>
                  <a:srgbClr val="FF0000"/>
                </a:solidFill>
              </a:rPr>
              <a:t>diagnosi</a:t>
            </a:r>
            <a:r>
              <a:rPr lang="it-IT" sz="2000" dirty="0"/>
              <a:t> nella predisposizione, conduzione e mantenimento in efficienza di macchine, impianti e attrezzature;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it-IT" sz="2000" b="1" dirty="0">
                <a:solidFill>
                  <a:srgbClr val="FF0000"/>
                </a:solidFill>
              </a:rPr>
              <a:t>organizzazione dei servizi tecnici </a:t>
            </a:r>
            <a:r>
              <a:rPr lang="it-IT" sz="2000" dirty="0"/>
              <a:t>nel rispetto delle normative sulla sicurezza personale e ambientale;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it-IT" sz="2000" b="1" dirty="0">
                <a:solidFill>
                  <a:srgbClr val="FF0000"/>
                </a:solidFill>
              </a:rPr>
              <a:t>individuazione e predisposizione delle fasi </a:t>
            </a:r>
            <a:r>
              <a:rPr lang="it-IT" sz="2000" dirty="0"/>
              <a:t>per la realizzazione di un prodotto artigianale o industriale;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it-IT" sz="2000" b="1" dirty="0">
                <a:solidFill>
                  <a:srgbClr val="FF0000"/>
                </a:solidFill>
              </a:rPr>
              <a:t>individuazione di modalità e tecniche </a:t>
            </a:r>
            <a:r>
              <a:rPr lang="it-IT" sz="2000" dirty="0"/>
              <a:t>di commercializzazione dei prodotti o anche dei servizi</a:t>
            </a:r>
            <a:endParaRPr lang="it-IT" sz="2200" dirty="0"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14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Istituti Professionali – Settore industria e artigianato </a:t>
            </a:r>
            <a:endParaRPr lang="it-IT" sz="105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La </a:t>
            </a:r>
            <a:r>
              <a:rPr lang="it-IT" dirty="0">
                <a:latin typeface="Calibri" panose="020F0502020204030204" pitchFamily="34" charset="0"/>
              </a:rPr>
              <a:t>struttura della prova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si articola in 2 parti</a:t>
            </a:r>
            <a:r>
              <a:rPr lang="it-IT" dirty="0" smtClean="0">
                <a:latin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it-IT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>
                <a:latin typeface="Calibri" panose="020F0502020204030204" pitchFamily="34" charset="0"/>
              </a:rPr>
              <a:t>una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prima parte </a:t>
            </a:r>
            <a:r>
              <a:rPr lang="it-IT" dirty="0">
                <a:latin typeface="Calibri" panose="020F0502020204030204" pitchFamily="34" charset="0"/>
              </a:rPr>
              <a:t>che tutti i candidati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sono tenuti 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svolgere</a:t>
            </a:r>
            <a:r>
              <a:rPr lang="it-IT" dirty="0" smtClean="0">
                <a:latin typeface="Calibri" panose="020F0502020204030204" pitchFamily="34" charset="0"/>
              </a:rPr>
              <a:t>; 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>
                <a:latin typeface="Calibri" panose="020F0502020204030204" pitchFamily="34" charset="0"/>
              </a:rPr>
              <a:t>una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seconda </a:t>
            </a:r>
            <a:r>
              <a:rPr lang="it-IT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parte </a:t>
            </a:r>
            <a:r>
              <a:rPr lang="it-IT" dirty="0">
                <a:latin typeface="Calibri" panose="020F0502020204030204" pitchFamily="34" charset="0"/>
              </a:rPr>
              <a:t>costituita da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quesiti</a:t>
            </a:r>
            <a:r>
              <a:rPr lang="it-IT" dirty="0">
                <a:latin typeface="Calibri" panose="020F0502020204030204" pitchFamily="34" charset="0"/>
              </a:rPr>
              <a:t> tra i quali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il candidato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sceglierà sulla base del numero minimo indicato in calce al testo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alibri" panose="020F0502020204030204" pitchFamily="34" charset="0"/>
              </a:rPr>
              <a:t>Esame di Stato 2015</a:t>
            </a:r>
            <a:br>
              <a:rPr lang="it-IT" sz="2400" dirty="0" smtClean="0">
                <a:latin typeface="Calibri" panose="020F0502020204030204" pitchFamily="34" charset="0"/>
              </a:rPr>
            </a:br>
            <a:r>
              <a:rPr lang="it-IT" sz="2400" dirty="0" smtClean="0">
                <a:latin typeface="Calibri" panose="020F0502020204030204" pitchFamily="34" charset="0"/>
              </a:rPr>
              <a:t>La Struttura della Seconda Prova Scritta</a:t>
            </a: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889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Calibri" panose="020F0502020204030204" pitchFamily="34" charset="0"/>
              </a:rPr>
              <a:t>Esame di Stato 2015</a:t>
            </a:r>
            <a:br>
              <a:rPr lang="it-IT" sz="2400" dirty="0">
                <a:latin typeface="Calibri" panose="020F0502020204030204" pitchFamily="34" charset="0"/>
              </a:rPr>
            </a:br>
            <a:r>
              <a:rPr lang="it-IT" sz="2400" dirty="0">
                <a:latin typeface="Calibri" panose="020F0502020204030204" pitchFamily="34" charset="0"/>
              </a:rPr>
              <a:t>La Struttura della Seconda Prova Scritta</a:t>
            </a:r>
            <a:endParaRPr lang="it-IT" sz="24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117C-1F87-45EE-AF09-04D3A2751DB3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899592" y="2044519"/>
            <a:ext cx="7776864" cy="3193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 smtClean="0">
                <a:latin typeface="Calibri"/>
                <a:ea typeface="Calibri"/>
                <a:cs typeface="Times New Roman"/>
              </a:rPr>
              <a:t>Le </a:t>
            </a:r>
            <a:r>
              <a:rPr lang="it-IT" sz="2400" dirty="0">
                <a:latin typeface="Calibri"/>
                <a:ea typeface="Calibri"/>
                <a:cs typeface="Times New Roman"/>
              </a:rPr>
              <a:t>tipologie di prove saranno </a:t>
            </a:r>
            <a:r>
              <a:rPr lang="it-IT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caratterizzate in una logica di continuità</a:t>
            </a:r>
            <a:r>
              <a:rPr lang="it-IT" sz="2400" dirty="0">
                <a:latin typeface="Calibri"/>
                <a:ea typeface="Calibri"/>
                <a:cs typeface="Times New Roman"/>
              </a:rPr>
              <a:t> con le prove proposte agli Esami di Stato per i precedenti percorsi formativi confluiti nei nuovi ordinamenti.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latin typeface="Calibri"/>
                <a:ea typeface="Calibri"/>
                <a:cs typeface="Times New Roman"/>
              </a:rPr>
              <a:t>Tutto ciò è confermato dalle prove assegnate negli anni precedenti che erano già strutturate secondo le tipologie indicate nella Circolare Ministeriale n 758 del 29 gennaio 2015. </a:t>
            </a:r>
            <a:endParaRPr lang="it-IT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55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Calibri" panose="020F0502020204030204" pitchFamily="34" charset="0"/>
              </a:rPr>
              <a:t>Esame di Stato 2015</a:t>
            </a:r>
            <a:br>
              <a:rPr lang="it-IT" sz="2400" dirty="0">
                <a:latin typeface="Calibri" panose="020F0502020204030204" pitchFamily="34" charset="0"/>
              </a:rPr>
            </a:br>
            <a:r>
              <a:rPr lang="it-IT" sz="2400" dirty="0">
                <a:latin typeface="Calibri" panose="020F0502020204030204" pitchFamily="34" charset="0"/>
              </a:rPr>
              <a:t>La Struttura della Seconda Prova Scritta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683568" y="2274838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2800" dirty="0" smtClean="0">
              <a:latin typeface="Calibri" panose="020F0502020204030204" pitchFamily="34" charset="0"/>
            </a:endParaRPr>
          </a:p>
          <a:p>
            <a:pPr algn="ctr"/>
            <a:r>
              <a:rPr lang="it-IT" sz="4400" dirty="0" smtClean="0">
                <a:latin typeface="Calibri" panose="020F0502020204030204" pitchFamily="34" charset="0"/>
              </a:rPr>
              <a:t>Grazie per l’attenzione!</a:t>
            </a:r>
            <a:endParaRPr lang="it-IT" sz="4400" dirty="0">
              <a:latin typeface="Calibri" panose="020F0502020204030204" pitchFamily="34" charset="0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117C-1F87-45EE-AF09-04D3A2751DB3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000" dirty="0" smtClean="0"/>
          </a:p>
          <a:p>
            <a:pPr marL="0" indent="0">
              <a:buNone/>
            </a:pPr>
            <a:endParaRPr lang="it-IT" sz="3000" dirty="0"/>
          </a:p>
          <a:p>
            <a:pPr marL="0" indent="0" algn="ctr">
              <a:buNone/>
            </a:pPr>
            <a:endParaRPr lang="it-IT" sz="3000" dirty="0" smtClean="0"/>
          </a:p>
          <a:p>
            <a:pPr marL="0" indent="0" algn="ctr">
              <a:buNone/>
            </a:pPr>
            <a:r>
              <a:rPr lang="it-IT" sz="3000" dirty="0" smtClean="0"/>
              <a:t>La Valutazione</a:t>
            </a:r>
            <a:endParaRPr lang="it-IT" sz="30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Calibri" panose="020F0502020204030204" pitchFamily="34" charset="0"/>
              </a:rPr>
              <a:t>Esame di Stato 2015</a:t>
            </a:r>
            <a:br>
              <a:rPr lang="it-IT" sz="2400" dirty="0">
                <a:latin typeface="Calibri" panose="020F0502020204030204" pitchFamily="34" charset="0"/>
              </a:rPr>
            </a:br>
            <a:r>
              <a:rPr lang="it-IT" sz="2400" dirty="0">
                <a:latin typeface="Calibri" panose="020F0502020204030204" pitchFamily="34" charset="0"/>
              </a:rPr>
              <a:t>La Struttura della Seconda Prova Scritta</a:t>
            </a:r>
            <a:endParaRPr lang="it-IT" sz="24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1468-1019-4E1D-9B24-B8AB73F523B7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01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Calibri" panose="020F0502020204030204" pitchFamily="34" charset="0"/>
              </a:rPr>
              <a:t>Esame di Stato 2015</a:t>
            </a:r>
            <a:br>
              <a:rPr lang="it-IT" sz="2400" dirty="0">
                <a:latin typeface="Calibri" panose="020F0502020204030204" pitchFamily="34" charset="0"/>
              </a:rPr>
            </a:br>
            <a:r>
              <a:rPr lang="it-IT" sz="2400" dirty="0">
                <a:latin typeface="Calibri" panose="020F0502020204030204" pitchFamily="34" charset="0"/>
              </a:rPr>
              <a:t>La Struttura della Seconda Prova Scritta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755576" y="2551837"/>
            <a:ext cx="777686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3200" dirty="0" smtClean="0">
              <a:latin typeface="Calibri" panose="020F0502020204030204" pitchFamily="34" charset="0"/>
            </a:endParaRPr>
          </a:p>
          <a:p>
            <a:pPr algn="just"/>
            <a:r>
              <a:rPr lang="it-IT" sz="3200" dirty="0" smtClean="0">
                <a:latin typeface="Calibri" panose="020F0502020204030204" pitchFamily="34" charset="0"/>
              </a:rPr>
              <a:t>Obiettivi per fornire un contributo al dibattito generale sulla valutazione degli apprendimenti  </a:t>
            </a:r>
          </a:p>
          <a:p>
            <a:pPr algn="just"/>
            <a:endParaRPr lang="it-IT" sz="28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7DE7-58EB-4EE6-92B6-A7ECDC7F99EE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65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Calibri" panose="020F0502020204030204" pitchFamily="34" charset="0"/>
              </a:rPr>
              <a:t>Esame di Stato 2015</a:t>
            </a:r>
            <a:br>
              <a:rPr lang="it-IT" sz="2400" dirty="0">
                <a:latin typeface="Calibri" panose="020F0502020204030204" pitchFamily="34" charset="0"/>
              </a:rPr>
            </a:br>
            <a:r>
              <a:rPr lang="it-IT" sz="2400" dirty="0">
                <a:latin typeface="Calibri" panose="020F0502020204030204" pitchFamily="34" charset="0"/>
              </a:rPr>
              <a:t>La Struttura della Seconda Prova Scritta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683568" y="2274838"/>
            <a:ext cx="770485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600" b="1" dirty="0">
                <a:solidFill>
                  <a:srgbClr val="FF0000"/>
                </a:solidFill>
                <a:latin typeface="Calibri" panose="020F0502020204030204" pitchFamily="34" charset="0"/>
              </a:rPr>
              <a:t>Garantire </a:t>
            </a:r>
            <a:r>
              <a:rPr lang="it-IT" sz="2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l’uniformità di </a:t>
            </a:r>
            <a:r>
              <a:rPr lang="it-IT" sz="2600" b="1" dirty="0">
                <a:solidFill>
                  <a:srgbClr val="FF0000"/>
                </a:solidFill>
                <a:latin typeface="Calibri" panose="020F0502020204030204" pitchFamily="34" charset="0"/>
              </a:rPr>
              <a:t>giudizio </a:t>
            </a:r>
            <a:r>
              <a:rPr lang="it-IT" sz="2600" dirty="0">
                <a:latin typeface="Calibri" panose="020F0502020204030204" pitchFamily="34" charset="0"/>
              </a:rPr>
              <a:t>tra le commissioni imponendo punti </a:t>
            </a:r>
            <a:r>
              <a:rPr lang="it-IT" sz="2600" dirty="0" smtClean="0">
                <a:latin typeface="Calibri" panose="020F0502020204030204" pitchFamily="34" charset="0"/>
              </a:rPr>
              <a:t>fermi, senza </a:t>
            </a:r>
            <a:r>
              <a:rPr lang="it-IT" sz="2600" dirty="0">
                <a:latin typeface="Calibri" panose="020F0502020204030204" pitchFamily="34" charset="0"/>
              </a:rPr>
              <a:t>ridurre l’intervento del docente all’applicazione di schemi e meccanismi </a:t>
            </a:r>
            <a:r>
              <a:rPr lang="it-IT" sz="2600" dirty="0" smtClean="0">
                <a:latin typeface="Calibri" panose="020F0502020204030204" pitchFamily="34" charset="0"/>
              </a:rPr>
              <a:t>automatici</a:t>
            </a:r>
          </a:p>
          <a:p>
            <a:pPr algn="just"/>
            <a:endParaRPr lang="it-IT" sz="2600" dirty="0" smtClean="0">
              <a:latin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600" dirty="0" smtClean="0">
                <a:latin typeface="Calibri" panose="020F0502020204030204" pitchFamily="34" charset="0"/>
              </a:rPr>
              <a:t>Richiamare </a:t>
            </a:r>
            <a:r>
              <a:rPr lang="it-IT" sz="2600" dirty="0">
                <a:latin typeface="Calibri" panose="020F0502020204030204" pitchFamily="34" charset="0"/>
              </a:rPr>
              <a:t>l’attenzione sullo </a:t>
            </a:r>
            <a:r>
              <a:rPr lang="it-IT" sz="2600" b="1" dirty="0">
                <a:solidFill>
                  <a:srgbClr val="FF0000"/>
                </a:solidFill>
                <a:latin typeface="Calibri" panose="020F0502020204030204" pitchFamily="34" charset="0"/>
              </a:rPr>
              <a:t>stretto legame tra contenuti e valutazione</a:t>
            </a:r>
            <a:r>
              <a:rPr lang="it-IT" sz="2600" dirty="0">
                <a:latin typeface="Calibri" panose="020F0502020204030204" pitchFamily="34" charset="0"/>
              </a:rPr>
              <a:t> sempre con l’attenzione rivolta ai processi di insegnamento‐apprendimento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BD29-8A9A-4DCB-800A-689164B36B85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479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Calibri" panose="020F0502020204030204" pitchFamily="34" charset="0"/>
              </a:rPr>
              <a:t>Esame di Stato 2015</a:t>
            </a:r>
            <a:br>
              <a:rPr lang="it-IT" sz="2400" dirty="0">
                <a:latin typeface="Calibri" panose="020F0502020204030204" pitchFamily="34" charset="0"/>
              </a:rPr>
            </a:br>
            <a:r>
              <a:rPr lang="it-IT" sz="2400" dirty="0">
                <a:latin typeface="Calibri" panose="020F0502020204030204" pitchFamily="34" charset="0"/>
              </a:rPr>
              <a:t>La Struttura della Seconda Prova Scritta</a:t>
            </a:r>
            <a:endParaRPr lang="it-IT" sz="24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117C-1F87-45EE-AF09-04D3A2751DB3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971600" y="1997839"/>
            <a:ext cx="74168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600" b="1" dirty="0">
                <a:solidFill>
                  <a:srgbClr val="FF0000"/>
                </a:solidFill>
                <a:latin typeface="Calibri" panose="020F0502020204030204" pitchFamily="34" charset="0"/>
              </a:rPr>
              <a:t>Individuare elementi di valutazione </a:t>
            </a:r>
            <a:r>
              <a:rPr lang="it-IT" sz="2600" dirty="0">
                <a:latin typeface="Calibri" panose="020F0502020204030204" pitchFamily="34" charset="0"/>
              </a:rPr>
              <a:t>in grado di dare informazioni puntuali sulla prestazione dello studente e nello stesso tempo abbastanza ampi per adattarsi alla varietà dei percorsi formativi </a:t>
            </a:r>
            <a:endParaRPr lang="it-IT" sz="2600" dirty="0" smtClean="0">
              <a:latin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it-IT" sz="2600" dirty="0" smtClean="0">
              <a:latin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Costruire </a:t>
            </a:r>
            <a:r>
              <a:rPr lang="it-IT" sz="2600" b="1" dirty="0">
                <a:solidFill>
                  <a:srgbClr val="FF0000"/>
                </a:solidFill>
                <a:latin typeface="Calibri" panose="020F0502020204030204" pitchFamily="34" charset="0"/>
              </a:rPr>
              <a:t>strumenti di valutazione chiari ed espliciti </a:t>
            </a:r>
            <a:r>
              <a:rPr lang="it-IT" sz="2600" dirty="0">
                <a:latin typeface="Calibri" panose="020F0502020204030204" pitchFamily="34" charset="0"/>
              </a:rPr>
              <a:t>senza sacrificare la ricchezza di contenuto della prova e rispettando l’autonomia del docente che la corregge </a:t>
            </a:r>
          </a:p>
          <a:p>
            <a:pPr algn="just"/>
            <a:endParaRPr lang="it-IT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58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Calibri" panose="020F0502020204030204" pitchFamily="34" charset="0"/>
              </a:rPr>
              <a:t>Esame di Stato 2015</a:t>
            </a:r>
            <a:br>
              <a:rPr lang="it-IT" sz="2400" dirty="0">
                <a:latin typeface="Calibri" panose="020F0502020204030204" pitchFamily="34" charset="0"/>
              </a:rPr>
            </a:br>
            <a:r>
              <a:rPr lang="it-IT" sz="2400" dirty="0">
                <a:latin typeface="Calibri" panose="020F0502020204030204" pitchFamily="34" charset="0"/>
              </a:rPr>
              <a:t>La Struttura della Seconda Prova Scritta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611560" y="2551837"/>
            <a:ext cx="770485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La costruzione di una griglia di </a:t>
            </a: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valutazione </a:t>
            </a:r>
            <a:r>
              <a:rPr 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su </a:t>
            </a:r>
            <a:r>
              <a:rPr lang="it-IT" sz="2400" b="1" i="1" dirty="0">
                <a:solidFill>
                  <a:srgbClr val="FF0000"/>
                </a:solidFill>
                <a:latin typeface="Calibri" panose="020F0502020204030204" pitchFamily="34" charset="0"/>
              </a:rPr>
              <a:t>scala nazionale </a:t>
            </a:r>
            <a:endParaRPr lang="it-IT" sz="2400" b="1" i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it-IT" sz="2800" b="1" i="1" dirty="0" smtClean="0">
              <a:latin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i="1" dirty="0" smtClean="0">
                <a:latin typeface="Calibri" panose="020F0502020204030204" pitchFamily="34" charset="0"/>
              </a:rPr>
              <a:t>ribadire </a:t>
            </a:r>
            <a:r>
              <a:rPr lang="it-IT" sz="2800" b="1" dirty="0">
                <a:latin typeface="Calibri" panose="020F0502020204030204" pitchFamily="34" charset="0"/>
              </a:rPr>
              <a:t>l’esigenza di una valutazione globale e uniforme in tutto il territorio </a:t>
            </a:r>
            <a:r>
              <a:rPr lang="it-IT" sz="2800" b="1" dirty="0" smtClean="0">
                <a:latin typeface="Calibri" panose="020F0502020204030204" pitchFamily="34" charset="0"/>
              </a:rPr>
              <a:t>italiano</a:t>
            </a:r>
          </a:p>
          <a:p>
            <a:pPr algn="just"/>
            <a:endParaRPr lang="it-IT" sz="2800" b="1" dirty="0" smtClean="0">
              <a:latin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i="1" dirty="0" smtClean="0">
                <a:latin typeface="Calibri" panose="020F0502020204030204" pitchFamily="34" charset="0"/>
              </a:rPr>
              <a:t>rafforzare </a:t>
            </a:r>
            <a:r>
              <a:rPr lang="it-IT" sz="2800" b="1" dirty="0">
                <a:latin typeface="Calibri" panose="020F0502020204030204" pitchFamily="34" charset="0"/>
              </a:rPr>
              <a:t>la cultura della condivisione di esperienze e dello scambio di </a:t>
            </a:r>
            <a:r>
              <a:rPr lang="it-IT" sz="2800" b="1" dirty="0" smtClean="0">
                <a:latin typeface="Calibri" panose="020F0502020204030204" pitchFamily="34" charset="0"/>
              </a:rPr>
              <a:t>opinioni</a:t>
            </a:r>
          </a:p>
          <a:p>
            <a:pPr algn="just"/>
            <a:endParaRPr lang="it-IT" sz="28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BFF6-1BB3-44FA-887D-AE6F65109757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197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600" dirty="0">
                <a:latin typeface="Calibri" panose="020F0502020204030204" pitchFamily="34" charset="0"/>
              </a:rPr>
              <a:t>LEGGE 11 gennaio 2007, n. 1 </a:t>
            </a:r>
          </a:p>
          <a:p>
            <a:pPr marL="0" indent="0" algn="just">
              <a:buNone/>
            </a:pPr>
            <a:r>
              <a:rPr lang="it-IT" i="1" dirty="0">
                <a:latin typeface="Calibri" panose="020F0502020204030204" pitchFamily="34" charset="0"/>
              </a:rPr>
              <a:t>Disposizioni in materia di esami di Stato conclusivi dei corsi di studio di istruzione secondaria superiore e delega al Governo in materia di raccordo tra la scuola e le </a:t>
            </a:r>
            <a:r>
              <a:rPr lang="it-IT" i="1" dirty="0" smtClean="0">
                <a:latin typeface="Calibri" panose="020F0502020204030204" pitchFamily="34" charset="0"/>
              </a:rPr>
              <a:t>università.</a:t>
            </a:r>
          </a:p>
          <a:p>
            <a:pPr marL="0" indent="0" algn="ctr">
              <a:buNone/>
            </a:pPr>
            <a:endParaRPr lang="it-IT" sz="105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Art</a:t>
            </a:r>
            <a:r>
              <a:rPr lang="it-IT" dirty="0">
                <a:latin typeface="Calibri" panose="020F0502020204030204" pitchFamily="34" charset="0"/>
              </a:rPr>
              <a:t>. 3. - (Contenuto ed esito dell'esame</a:t>
            </a:r>
            <a:r>
              <a:rPr lang="it-IT" dirty="0" smtClean="0">
                <a:latin typeface="Calibri" panose="020F0502020204030204" pitchFamily="34" charset="0"/>
              </a:rPr>
              <a:t>)</a:t>
            </a:r>
          </a:p>
          <a:p>
            <a:pPr marL="0" indent="0" algn="ctr">
              <a:buNone/>
            </a:pPr>
            <a:endParaRPr lang="it-IT" sz="10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</a:rPr>
              <a:t>2. L'esame di Stato comprende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tre prove scritte </a:t>
            </a:r>
            <a:r>
              <a:rPr lang="it-IT" dirty="0">
                <a:latin typeface="Calibri" panose="020F0502020204030204" pitchFamily="34" charset="0"/>
              </a:rPr>
              <a:t>ed un colloquio. La prima prova scritta </a:t>
            </a:r>
            <a:r>
              <a:rPr lang="it-IT" dirty="0" smtClean="0">
                <a:latin typeface="Calibri" panose="020F0502020204030204" pitchFamily="34" charset="0"/>
              </a:rPr>
              <a:t>è intesa </a:t>
            </a:r>
            <a:r>
              <a:rPr lang="it-IT" dirty="0">
                <a:latin typeface="Calibri" panose="020F0502020204030204" pitchFamily="34" charset="0"/>
              </a:rPr>
              <a:t>ad accertare la padronanza della lingua italiana o della lingua nella quale si svolge l'insegnamento, </a:t>
            </a:r>
            <a:r>
              <a:rPr lang="it-IT" dirty="0" smtClean="0">
                <a:latin typeface="Calibri" panose="020F0502020204030204" pitchFamily="34" charset="0"/>
              </a:rPr>
              <a:t>nonché </a:t>
            </a:r>
            <a:r>
              <a:rPr lang="it-IT" dirty="0">
                <a:latin typeface="Calibri" panose="020F0502020204030204" pitchFamily="34" charset="0"/>
              </a:rPr>
              <a:t>le </a:t>
            </a:r>
            <a:r>
              <a:rPr lang="it-IT" dirty="0" smtClean="0">
                <a:latin typeface="Calibri" panose="020F0502020204030204" pitchFamily="34" charset="0"/>
              </a:rPr>
              <a:t>capacità </a:t>
            </a:r>
            <a:r>
              <a:rPr lang="it-IT" dirty="0">
                <a:latin typeface="Calibri" panose="020F0502020204030204" pitchFamily="34" charset="0"/>
              </a:rPr>
              <a:t>espressive, logico-linguistiche e critiche del candidato; </a:t>
            </a:r>
            <a:endParaRPr lang="it-IT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Autofit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71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Calibri" panose="020F0502020204030204" pitchFamily="34" charset="0"/>
              </a:rPr>
              <a:t>Esame di Stato 2015</a:t>
            </a:r>
            <a:br>
              <a:rPr lang="it-IT" sz="2400" dirty="0">
                <a:latin typeface="Calibri" panose="020F0502020204030204" pitchFamily="34" charset="0"/>
              </a:rPr>
            </a:br>
            <a:r>
              <a:rPr lang="it-IT" sz="2400" dirty="0">
                <a:latin typeface="Calibri" panose="020F0502020204030204" pitchFamily="34" charset="0"/>
              </a:rPr>
              <a:t>La Struttura della Seconda Prova Scritta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683568" y="1582341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 smtClean="0">
                <a:latin typeface="Calibri" panose="020F0502020204030204" pitchFamily="34" charset="0"/>
              </a:rPr>
              <a:t>La scelta strategica: I Pesi</a:t>
            </a:r>
            <a:endParaRPr lang="it-IT" sz="2400" dirty="0">
              <a:latin typeface="Calibri" panose="020F0502020204030204" pitchFamily="34" charset="0"/>
            </a:endParaRPr>
          </a:p>
          <a:p>
            <a:pPr algn="just"/>
            <a:r>
              <a:rPr lang="it-IT" sz="2400" b="1" dirty="0" smtClean="0">
                <a:latin typeface="Calibri" panose="020F0502020204030204" pitchFamily="34" charset="0"/>
              </a:rPr>
              <a:t>La distribuzione </a:t>
            </a:r>
            <a:r>
              <a:rPr lang="it-IT" sz="2400" b="1" dirty="0">
                <a:latin typeface="Calibri" panose="020F0502020204030204" pitchFamily="34" charset="0"/>
              </a:rPr>
              <a:t>dei punteggi massimi </a:t>
            </a:r>
            <a:r>
              <a:rPr lang="it-IT" sz="2400" b="1" dirty="0" smtClean="0">
                <a:latin typeface="Calibri" panose="020F0502020204030204" pitchFamily="34" charset="0"/>
              </a:rPr>
              <a:t>deve essere specifica e dipendere </a:t>
            </a:r>
            <a:r>
              <a:rPr lang="it-IT" sz="2400" b="1" dirty="0">
                <a:latin typeface="Calibri" panose="020F0502020204030204" pitchFamily="34" charset="0"/>
              </a:rPr>
              <a:t>sostanzialmente dai contenuti </a:t>
            </a:r>
            <a:r>
              <a:rPr lang="it-IT" sz="2400" b="1" dirty="0" smtClean="0">
                <a:latin typeface="Calibri" panose="020F0502020204030204" pitchFamily="34" charset="0"/>
              </a:rPr>
              <a:t>della traccia e per ciascun </a:t>
            </a:r>
            <a:r>
              <a:rPr lang="it-IT" sz="2400" b="1" dirty="0">
                <a:latin typeface="Calibri" panose="020F0502020204030204" pitchFamily="34" charset="0"/>
              </a:rPr>
              <a:t>quesito </a:t>
            </a:r>
            <a:endParaRPr lang="it-IT" sz="2400" b="1" dirty="0" smtClean="0">
              <a:latin typeface="Calibri" panose="020F0502020204030204" pitchFamily="34" charset="0"/>
            </a:endParaRPr>
          </a:p>
          <a:p>
            <a:pPr algn="just"/>
            <a:endParaRPr lang="it-IT" sz="2400" b="1" dirty="0">
              <a:latin typeface="Calibri" panose="020F0502020204030204" pitchFamily="34" charset="0"/>
            </a:endParaRPr>
          </a:p>
          <a:p>
            <a:pPr algn="just"/>
            <a:r>
              <a:rPr lang="it-IT" sz="2400" b="1" dirty="0">
                <a:latin typeface="Calibri" panose="020F0502020204030204" pitchFamily="34" charset="0"/>
              </a:rPr>
              <a:t>La condivisione dei pesi </a:t>
            </a:r>
            <a:r>
              <a:rPr lang="it-IT" sz="2400" dirty="0">
                <a:latin typeface="Calibri" panose="020F0502020204030204" pitchFamily="34" charset="0"/>
              </a:rPr>
              <a:t>, da parte dei commissari d’esame, </a:t>
            </a:r>
            <a:r>
              <a:rPr lang="it-IT" sz="2400" b="1" dirty="0">
                <a:latin typeface="Calibri" panose="020F0502020204030204" pitchFamily="34" charset="0"/>
              </a:rPr>
              <a:t>favorisce</a:t>
            </a:r>
            <a:r>
              <a:rPr lang="it-IT" sz="2400" dirty="0">
                <a:latin typeface="Calibri" panose="020F0502020204030204" pitchFamily="34" charset="0"/>
              </a:rPr>
              <a:t>, prima ancora dell’uniformità di giudizio nella valutazione dell’elaborato, </a:t>
            </a:r>
            <a:r>
              <a:rPr lang="it-IT" sz="2400" b="1" dirty="0">
                <a:latin typeface="Calibri" panose="020F0502020204030204" pitchFamily="34" charset="0"/>
              </a:rPr>
              <a:t>l’omogeneità nell’interpretazione del testo e nell’individuazione degli obiettivi cognitivi da privilegiare </a:t>
            </a:r>
          </a:p>
          <a:p>
            <a:pPr algn="just"/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0156-5438-46D2-80C4-7715A19C9E9D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79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Calibri" panose="020F0502020204030204" pitchFamily="34" charset="0"/>
              </a:rPr>
              <a:t>Esame di Stato 2015</a:t>
            </a:r>
            <a:br>
              <a:rPr lang="it-IT" sz="2400" dirty="0">
                <a:latin typeface="Calibri" panose="020F0502020204030204" pitchFamily="34" charset="0"/>
              </a:rPr>
            </a:br>
            <a:r>
              <a:rPr lang="it-IT" sz="2400" dirty="0">
                <a:latin typeface="Calibri" panose="020F0502020204030204" pitchFamily="34" charset="0"/>
              </a:rPr>
              <a:t>La Struttura della Seconda Prova Scritta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683568" y="2274838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2800" dirty="0" smtClean="0">
              <a:latin typeface="Calibri" panose="020F0502020204030204" pitchFamily="34" charset="0"/>
            </a:endParaRPr>
          </a:p>
          <a:p>
            <a:pPr algn="ctr"/>
            <a:r>
              <a:rPr lang="it-IT" sz="4400" dirty="0" smtClean="0">
                <a:latin typeface="Calibri" panose="020F0502020204030204" pitchFamily="34" charset="0"/>
              </a:rPr>
              <a:t>Grazie per l’attenzione!</a:t>
            </a:r>
            <a:endParaRPr lang="it-IT" sz="4400" dirty="0">
              <a:latin typeface="Calibri" panose="020F0502020204030204" pitchFamily="34" charset="0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117C-1F87-45EE-AF09-04D3A2751DB3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608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600" dirty="0">
                <a:latin typeface="Calibri" panose="020F0502020204030204" pitchFamily="34" charset="0"/>
              </a:rPr>
              <a:t>LEGGE 11 gennaio 2007, n. 1 </a:t>
            </a:r>
          </a:p>
          <a:p>
            <a:pPr marL="0" indent="0" algn="just">
              <a:buNone/>
            </a:pPr>
            <a:r>
              <a:rPr lang="it-IT" i="1" dirty="0">
                <a:latin typeface="Calibri" panose="020F0502020204030204" pitchFamily="34" charset="0"/>
              </a:rPr>
              <a:t>Disposizioni in materia di esami di Stato conclusivi dei corsi di studio di istruzione secondaria superiore e delega al Governo in materia di raccordo tra la scuola e le </a:t>
            </a:r>
            <a:r>
              <a:rPr lang="it-IT" i="1" dirty="0" smtClean="0">
                <a:latin typeface="Calibri" panose="020F0502020204030204" pitchFamily="34" charset="0"/>
              </a:rPr>
              <a:t>università.</a:t>
            </a: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Art</a:t>
            </a:r>
            <a:r>
              <a:rPr lang="it-IT" dirty="0">
                <a:latin typeface="Calibri" panose="020F0502020204030204" pitchFamily="34" charset="0"/>
              </a:rPr>
              <a:t>. 3. - (Contenuto ed esito dell'esame</a:t>
            </a:r>
            <a:r>
              <a:rPr lang="it-IT" dirty="0" smtClean="0">
                <a:latin typeface="Calibri" panose="020F050202020403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La 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seconda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prova</a:t>
            </a:r>
            <a:r>
              <a:rPr lang="it-IT" dirty="0">
                <a:latin typeface="Calibri" panose="020F0502020204030204" pitchFamily="34" charset="0"/>
              </a:rPr>
              <a:t>, che </a:t>
            </a:r>
            <a:r>
              <a:rPr lang="it-IT" dirty="0" smtClean="0">
                <a:latin typeface="Calibri" panose="020F0502020204030204" pitchFamily="34" charset="0"/>
              </a:rPr>
              <a:t>può </a:t>
            </a:r>
            <a:r>
              <a:rPr lang="it-IT" dirty="0">
                <a:latin typeface="Calibri" panose="020F0502020204030204" pitchFamily="34" charset="0"/>
              </a:rPr>
              <a:t>essere anche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grafica o scrittografica</a:t>
            </a:r>
            <a:r>
              <a:rPr lang="it-IT" dirty="0">
                <a:latin typeface="Calibri" panose="020F0502020204030204" pitchFamily="34" charset="0"/>
              </a:rPr>
              <a:t>,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ha per oggetto una delle materie caratterizzanti il corso di studio</a:t>
            </a:r>
            <a:r>
              <a:rPr lang="it-IT" dirty="0">
                <a:latin typeface="Calibri" panose="020F0502020204030204" pitchFamily="34" charset="0"/>
              </a:rPr>
              <a:t>. </a:t>
            </a:r>
            <a:endParaRPr lang="it-IT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</a:rPr>
              <a:t>Negli </a:t>
            </a:r>
            <a:r>
              <a:rPr lang="it-IT" b="1" dirty="0">
                <a:latin typeface="Calibri" panose="020F0502020204030204" pitchFamily="34" charset="0"/>
              </a:rPr>
              <a:t>istituti tecnici</a:t>
            </a:r>
            <a:r>
              <a:rPr lang="it-IT" dirty="0">
                <a:latin typeface="Calibri" panose="020F0502020204030204" pitchFamily="34" charset="0"/>
              </a:rPr>
              <a:t>, negli </a:t>
            </a:r>
            <a:r>
              <a:rPr lang="it-IT" b="1" dirty="0">
                <a:latin typeface="Calibri" panose="020F0502020204030204" pitchFamily="34" charset="0"/>
              </a:rPr>
              <a:t>istituti professionali</a:t>
            </a:r>
            <a:r>
              <a:rPr lang="it-IT" dirty="0">
                <a:latin typeface="Calibri" panose="020F0502020204030204" pitchFamily="34" charset="0"/>
              </a:rPr>
              <a:t>, negli </a:t>
            </a:r>
            <a:r>
              <a:rPr lang="it-IT" b="1" dirty="0">
                <a:latin typeface="Calibri" panose="020F0502020204030204" pitchFamily="34" charset="0"/>
              </a:rPr>
              <a:t>istituti d'arte</a:t>
            </a:r>
            <a:r>
              <a:rPr lang="it-IT" dirty="0">
                <a:latin typeface="Calibri" panose="020F0502020204030204" pitchFamily="34" charset="0"/>
              </a:rPr>
              <a:t> e nei </a:t>
            </a:r>
            <a:r>
              <a:rPr lang="it-IT" b="1" dirty="0">
                <a:latin typeface="Calibri" panose="020F0502020204030204" pitchFamily="34" charset="0"/>
              </a:rPr>
              <a:t>licei artistici </a:t>
            </a:r>
            <a:r>
              <a:rPr lang="it-IT" dirty="0">
                <a:latin typeface="Calibri" panose="020F0502020204030204" pitchFamily="34" charset="0"/>
              </a:rPr>
              <a:t>le </a:t>
            </a:r>
            <a:r>
              <a:rPr lang="it-IT" dirty="0" smtClean="0">
                <a:latin typeface="Calibri" panose="020F0502020204030204" pitchFamily="34" charset="0"/>
              </a:rPr>
              <a:t>modalità </a:t>
            </a:r>
            <a:r>
              <a:rPr lang="it-IT" dirty="0">
                <a:latin typeface="Calibri" panose="020F0502020204030204" pitchFamily="34" charset="0"/>
              </a:rPr>
              <a:t>di svolgimento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</a:rPr>
              <a:t>tengono conto della dimensione tecnico-pratica e laboratoriale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delle discipline coinvolte</a:t>
            </a:r>
            <a:r>
              <a:rPr lang="it-IT" dirty="0">
                <a:latin typeface="Calibri" panose="020F0502020204030204" pitchFamily="34" charset="0"/>
              </a:rPr>
              <a:t> e possono articolarsi anche in </a:t>
            </a:r>
            <a:r>
              <a:rPr lang="it-IT" dirty="0" smtClean="0">
                <a:latin typeface="Calibri" panose="020F0502020204030204" pitchFamily="34" charset="0"/>
              </a:rPr>
              <a:t>più </a:t>
            </a:r>
            <a:r>
              <a:rPr lang="it-IT" dirty="0">
                <a:latin typeface="Calibri" panose="020F0502020204030204" pitchFamily="34" charset="0"/>
              </a:rPr>
              <a:t>di un giorno di lavoro; </a:t>
            </a:r>
            <a:endParaRPr lang="it-IT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Autofit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42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600" dirty="0">
                <a:latin typeface="Calibri" panose="020F0502020204030204" pitchFamily="34" charset="0"/>
              </a:rPr>
              <a:t>LEGGE 11 gennaio 2007, n. 1 </a:t>
            </a:r>
          </a:p>
          <a:p>
            <a:pPr marL="0" indent="0" algn="just">
              <a:buNone/>
            </a:pPr>
            <a:r>
              <a:rPr lang="it-IT" i="1" dirty="0">
                <a:latin typeface="Calibri" panose="020F0502020204030204" pitchFamily="34" charset="0"/>
              </a:rPr>
              <a:t>Disposizioni in materia di esami di Stato conclusivi dei corsi di studio di istruzione secondaria superiore e delega al Governo in materia di raccordo tra la scuola e le </a:t>
            </a:r>
            <a:r>
              <a:rPr lang="it-IT" i="1" dirty="0" smtClean="0">
                <a:latin typeface="Calibri" panose="020F0502020204030204" pitchFamily="34" charset="0"/>
              </a:rPr>
              <a:t>università.</a:t>
            </a: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Art</a:t>
            </a:r>
            <a:r>
              <a:rPr lang="it-IT" dirty="0">
                <a:latin typeface="Calibri" panose="020F0502020204030204" pitchFamily="34" charset="0"/>
              </a:rPr>
              <a:t>. 3. - (Contenuto ed esito dell'esame</a:t>
            </a:r>
            <a:r>
              <a:rPr lang="it-IT" dirty="0" smtClean="0">
                <a:latin typeface="Calibri" panose="020F050202020403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La terza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prova 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è espressione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dell'autonomia didattico-metodologica ed organizzativa delle istituzioni scolastiche ed 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è strettamente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correlata al piano dell'offerta formativa utilizzato da ciascuna di esse</a:t>
            </a:r>
            <a:r>
              <a:rPr lang="it-IT" dirty="0">
                <a:latin typeface="Calibri" panose="020F0502020204030204" pitchFamily="34" charset="0"/>
              </a:rPr>
              <a:t>. Essa </a:t>
            </a:r>
            <a:r>
              <a:rPr lang="it-IT" dirty="0" smtClean="0">
                <a:latin typeface="Calibri" panose="020F0502020204030204" pitchFamily="34" charset="0"/>
              </a:rPr>
              <a:t>è a </a:t>
            </a:r>
            <a:r>
              <a:rPr lang="it-IT" b="1" dirty="0">
                <a:latin typeface="Calibri" panose="020F0502020204030204" pitchFamily="34" charset="0"/>
              </a:rPr>
              <a:t>carattere pluridisciplinare</a:t>
            </a:r>
            <a:r>
              <a:rPr lang="it-IT" dirty="0">
                <a:latin typeface="Calibri" panose="020F0502020204030204" pitchFamily="34" charset="0"/>
              </a:rPr>
              <a:t>, verte sulle </a:t>
            </a:r>
            <a:r>
              <a:rPr lang="it-IT" b="1" dirty="0">
                <a:latin typeface="Calibri" panose="020F0502020204030204" pitchFamily="34" charset="0"/>
              </a:rPr>
              <a:t>materie dell'ultimo anno </a:t>
            </a:r>
            <a:r>
              <a:rPr lang="it-IT" dirty="0">
                <a:latin typeface="Calibri" panose="020F0502020204030204" pitchFamily="34" charset="0"/>
              </a:rPr>
              <a:t>di corso e consiste nella trattazione sintetica di argomenti, nella risposta a quesiti singoli o multipli ovvero nella soluzione di problemi o di casi pratici e professionali o nello sviluppo di progetti; tale ultima prova </a:t>
            </a:r>
            <a:r>
              <a:rPr lang="it-IT" dirty="0" smtClean="0">
                <a:latin typeface="Calibri" panose="020F0502020204030204" pitchFamily="34" charset="0"/>
              </a:rPr>
              <a:t>è strutturata </a:t>
            </a:r>
            <a:r>
              <a:rPr lang="it-IT" dirty="0">
                <a:latin typeface="Calibri" panose="020F0502020204030204" pitchFamily="34" charset="0"/>
              </a:rPr>
              <a:t>in modo da consentire, di norma, anche l'accertamento della conoscenza di una lingua straniera. </a:t>
            </a:r>
            <a:endParaRPr lang="it-IT" sz="3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600" dirty="0" smtClean="0">
                <a:latin typeface="Calibri" panose="020F0502020204030204" pitchFamily="34" charset="0"/>
              </a:rPr>
              <a:t>Esame di Stato 2015</a:t>
            </a:r>
            <a:r>
              <a:rPr lang="it-IT" sz="2400" dirty="0" smtClean="0">
                <a:latin typeface="Calibri" panose="020F0502020204030204" pitchFamily="34" charset="0"/>
              </a:rPr>
              <a:t/>
            </a:r>
            <a:br>
              <a:rPr lang="it-IT" sz="2400" dirty="0" smtClean="0">
                <a:latin typeface="Calibri" panose="020F0502020204030204" pitchFamily="34" charset="0"/>
              </a:rPr>
            </a:b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45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it-IT" sz="2600" dirty="0">
                <a:latin typeface="Calibri" panose="020F0502020204030204" pitchFamily="34" charset="0"/>
              </a:rPr>
              <a:t>LEGGE 11 gennaio 2007, n. 1 </a:t>
            </a:r>
          </a:p>
          <a:p>
            <a:pPr marL="0" indent="0" algn="just">
              <a:buNone/>
            </a:pPr>
            <a:r>
              <a:rPr lang="it-IT" i="1" dirty="0">
                <a:latin typeface="Calibri" panose="020F0502020204030204" pitchFamily="34" charset="0"/>
              </a:rPr>
              <a:t>Disposizioni in materia di esami di Stato conclusivi dei corsi di studio di istruzione secondaria superiore e delega al Governo in materia di raccordo tra la scuola e le </a:t>
            </a:r>
            <a:r>
              <a:rPr lang="it-IT" i="1" dirty="0" smtClean="0">
                <a:latin typeface="Calibri" panose="020F0502020204030204" pitchFamily="34" charset="0"/>
              </a:rPr>
              <a:t>università.</a:t>
            </a: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</a:rPr>
              <a:t>Art</a:t>
            </a:r>
            <a:r>
              <a:rPr lang="it-IT" dirty="0">
                <a:latin typeface="Calibri" panose="020F0502020204030204" pitchFamily="34" charset="0"/>
              </a:rPr>
              <a:t>. 3. - (Contenuto ed esito dell'esame</a:t>
            </a:r>
            <a:r>
              <a:rPr lang="it-IT" dirty="0" smtClean="0">
                <a:latin typeface="Calibri" panose="020F0502020204030204" pitchFamily="34" charset="0"/>
              </a:rPr>
              <a:t>)</a:t>
            </a:r>
          </a:p>
          <a:p>
            <a:pPr marL="0" indent="0" algn="ctr">
              <a:buNone/>
            </a:pPr>
            <a:endParaRPr lang="it-IT" sz="11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600" dirty="0">
                <a:latin typeface="Calibri" panose="020F0502020204030204" pitchFamily="34" charset="0"/>
              </a:rPr>
              <a:t>3. I testi relativi alla prima e alla seconda prova scritta, scelti dal Ministro, sono inviati dal Ministero della pubblica istruzione; il testo della terza prova scritta </a:t>
            </a:r>
            <a:r>
              <a:rPr lang="it-IT" sz="2600" dirty="0" smtClean="0">
                <a:latin typeface="Calibri" panose="020F0502020204030204" pitchFamily="34" charset="0"/>
              </a:rPr>
              <a:t>è predisposto </a:t>
            </a:r>
            <a:r>
              <a:rPr lang="it-IT" sz="2600" dirty="0">
                <a:latin typeface="Calibri" panose="020F0502020204030204" pitchFamily="34" charset="0"/>
              </a:rPr>
              <a:t>dalla commissione d'esame con </a:t>
            </a:r>
            <a:r>
              <a:rPr lang="it-IT" sz="2600" dirty="0" smtClean="0">
                <a:latin typeface="Calibri" panose="020F0502020204030204" pitchFamily="34" charset="0"/>
              </a:rPr>
              <a:t>modalità </a:t>
            </a:r>
            <a:r>
              <a:rPr lang="it-IT" sz="2600" dirty="0">
                <a:latin typeface="Calibri" panose="020F0502020204030204" pitchFamily="34" charset="0"/>
              </a:rPr>
              <a:t>predefinite. </a:t>
            </a:r>
            <a:endParaRPr lang="it-IT" sz="26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600" dirty="0" smtClean="0">
                <a:latin typeface="Calibri" panose="020F0502020204030204" pitchFamily="34" charset="0"/>
              </a:rPr>
              <a:t>Le </a:t>
            </a:r>
            <a:r>
              <a:rPr lang="it-IT" sz="2600" dirty="0">
                <a:latin typeface="Calibri" panose="020F0502020204030204" pitchFamily="34" charset="0"/>
              </a:rPr>
              <a:t>materie oggetto della seconda prova scritta sono individuate dal Ministro della pubblica istruzione entro la prima decade del mese di aprile di ciascun anno. </a:t>
            </a:r>
            <a:endParaRPr lang="it-IT" sz="26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600" dirty="0" smtClean="0">
                <a:latin typeface="Calibri" panose="020F0502020204030204" pitchFamily="34" charset="0"/>
              </a:rPr>
              <a:t>Il </a:t>
            </a:r>
            <a:r>
              <a:rPr lang="it-IT" sz="2600" dirty="0">
                <a:latin typeface="Calibri" panose="020F0502020204030204" pitchFamily="34" charset="0"/>
              </a:rPr>
              <a:t>Ministro disciplina </a:t>
            </a:r>
            <a:r>
              <a:rPr lang="it-IT" sz="2600" dirty="0" smtClean="0">
                <a:latin typeface="Calibri" panose="020F0502020204030204" pitchFamily="34" charset="0"/>
              </a:rPr>
              <a:t>altresì </a:t>
            </a:r>
            <a:r>
              <a:rPr lang="it-IT" sz="2600" dirty="0">
                <a:latin typeface="Calibri" panose="020F0502020204030204" pitchFamily="34" charset="0"/>
              </a:rPr>
              <a:t>le caratteristiche della terza prova scritta, </a:t>
            </a:r>
            <a:r>
              <a:rPr lang="it-IT" sz="2600" dirty="0" smtClean="0">
                <a:latin typeface="Calibri" panose="020F0502020204030204" pitchFamily="34" charset="0"/>
              </a:rPr>
              <a:t>nonché </a:t>
            </a:r>
            <a:r>
              <a:rPr lang="it-IT" sz="2600" dirty="0">
                <a:latin typeface="Calibri" panose="020F0502020204030204" pitchFamily="34" charset="0"/>
              </a:rPr>
              <a:t>le </a:t>
            </a:r>
            <a:r>
              <a:rPr lang="it-IT" sz="2600" dirty="0" smtClean="0">
                <a:latin typeface="Calibri" panose="020F0502020204030204" pitchFamily="34" charset="0"/>
              </a:rPr>
              <a:t>modalità </a:t>
            </a:r>
            <a:r>
              <a:rPr lang="it-IT" sz="2600" dirty="0">
                <a:latin typeface="Calibri" panose="020F0502020204030204" pitchFamily="34" charset="0"/>
              </a:rPr>
              <a:t>con le quali la commissione d'esame provvede alla elaborazione delle prime due prove d'esame in caso di mancato tempestivo ricevimento delle medesime. </a:t>
            </a:r>
            <a:endParaRPr lang="it-IT" sz="2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Antonio Scinicariello - MIUR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93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dirty="0" smtClean="0">
                <a:latin typeface="Calibri" panose="020F0502020204030204" pitchFamily="34" charset="0"/>
              </a:rPr>
              <a:t>Il Riordino della Scuola Secondaria Superiore</a:t>
            </a:r>
            <a:endParaRPr lang="it-IT" sz="28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10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800" dirty="0" smtClean="0">
                <a:latin typeface="Calibri" panose="020F0502020204030204" pitchFamily="34" charset="0"/>
              </a:rPr>
              <a:t>DPR </a:t>
            </a:r>
            <a:r>
              <a:rPr lang="it-IT" sz="2800" i="1" dirty="0">
                <a:latin typeface="Calibri" panose="020F0502020204030204" pitchFamily="34" charset="0"/>
              </a:rPr>
              <a:t>15 marzo 2010, n. 87 </a:t>
            </a:r>
            <a:r>
              <a:rPr lang="it-IT" sz="2800" dirty="0">
                <a:latin typeface="Calibri" panose="020F0502020204030204" pitchFamily="34" charset="0"/>
              </a:rPr>
              <a:t> </a:t>
            </a:r>
            <a:endParaRPr lang="it-IT" sz="28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200" i="1" dirty="0">
                <a:latin typeface="Calibri" panose="020F0502020204030204" pitchFamily="34" charset="0"/>
              </a:rPr>
              <a:t>Regolamento recante norme per il riordino degli istituti professionali</a:t>
            </a:r>
            <a:endParaRPr lang="it-IT" sz="22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10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800" dirty="0" smtClean="0">
                <a:latin typeface="Calibri" panose="020F0502020204030204" pitchFamily="34" charset="0"/>
              </a:rPr>
              <a:t>DPR </a:t>
            </a:r>
            <a:r>
              <a:rPr lang="it-IT" sz="2800" i="1" dirty="0">
                <a:latin typeface="Calibri" panose="020F0502020204030204" pitchFamily="34" charset="0"/>
              </a:rPr>
              <a:t>15 marzo 2010, n. </a:t>
            </a:r>
            <a:r>
              <a:rPr lang="it-IT" sz="2800" i="1" dirty="0" smtClean="0">
                <a:latin typeface="Calibri" panose="020F0502020204030204" pitchFamily="34" charset="0"/>
              </a:rPr>
              <a:t>88</a:t>
            </a:r>
            <a:r>
              <a:rPr lang="it-IT" sz="2800" dirty="0">
                <a:latin typeface="Calibri" panose="020F0502020204030204" pitchFamily="34" charset="0"/>
              </a:rPr>
              <a:t> </a:t>
            </a:r>
            <a:endParaRPr lang="it-IT" sz="28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000" i="1" dirty="0">
                <a:latin typeface="Calibri" panose="020F0502020204030204" pitchFamily="34" charset="0"/>
              </a:rPr>
              <a:t>Regolamento recante norme per il riordino degli istituti </a:t>
            </a:r>
            <a:r>
              <a:rPr lang="it-IT" sz="2000" i="1" dirty="0" smtClean="0">
                <a:latin typeface="Calibri" panose="020F0502020204030204" pitchFamily="34" charset="0"/>
              </a:rPr>
              <a:t>tecnici</a:t>
            </a:r>
          </a:p>
          <a:p>
            <a:pPr marL="0" indent="0" algn="ctr">
              <a:buNone/>
            </a:pPr>
            <a:endParaRPr lang="it-IT" sz="10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800" dirty="0" smtClean="0">
                <a:latin typeface="Calibri" panose="020F0502020204030204" pitchFamily="34" charset="0"/>
              </a:rPr>
              <a:t>DPR </a:t>
            </a:r>
            <a:r>
              <a:rPr lang="it-IT" sz="2800" i="1" dirty="0">
                <a:latin typeface="Calibri" panose="020F0502020204030204" pitchFamily="34" charset="0"/>
              </a:rPr>
              <a:t>15 </a:t>
            </a:r>
            <a:r>
              <a:rPr lang="it-IT" sz="2800" i="1" dirty="0" smtClean="0">
                <a:latin typeface="Calibri" panose="020F0502020204030204" pitchFamily="34" charset="0"/>
              </a:rPr>
              <a:t>marzo </a:t>
            </a:r>
            <a:r>
              <a:rPr lang="it-IT" sz="2800" i="1" dirty="0">
                <a:latin typeface="Calibri" panose="020F0502020204030204" pitchFamily="34" charset="0"/>
              </a:rPr>
              <a:t>2010, n. </a:t>
            </a:r>
            <a:r>
              <a:rPr lang="it-IT" sz="2800" i="1" dirty="0" smtClean="0">
                <a:latin typeface="Calibri" panose="020F0502020204030204" pitchFamily="34" charset="0"/>
              </a:rPr>
              <a:t>89</a:t>
            </a:r>
          </a:p>
          <a:p>
            <a:pPr marL="0" indent="0" algn="ctr">
              <a:buNone/>
            </a:pPr>
            <a:r>
              <a:rPr lang="it-IT" sz="2000" i="1" dirty="0">
                <a:latin typeface="Calibri" panose="020F0502020204030204" pitchFamily="34" charset="0"/>
              </a:rPr>
              <a:t>Regolamento recante revisione dell'assetto ordinamentale, organizzativo e didattico dei licei</a:t>
            </a:r>
            <a:endParaRPr lang="it-IT" sz="2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latin typeface="Calibri" panose="020F0502020204030204" pitchFamily="34" charset="0"/>
              </a:rPr>
              <a:t/>
            </a:r>
            <a:br>
              <a:rPr lang="it-IT" sz="3200" dirty="0" smtClean="0">
                <a:latin typeface="Calibri" panose="020F0502020204030204" pitchFamily="34" charset="0"/>
              </a:rPr>
            </a:br>
            <a:r>
              <a:rPr lang="it-IT" sz="3200" dirty="0" smtClean="0">
                <a:latin typeface="Calibri" panose="020F0502020204030204" pitchFamily="34" charset="0"/>
              </a:rPr>
              <a:t>Esame di Stato 2015</a:t>
            </a:r>
            <a:br>
              <a:rPr lang="it-IT" sz="3200" dirty="0" smtClean="0">
                <a:latin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B3E3-AE4A-43C1-B05A-FFA081286101}" type="datetime1">
              <a:rPr lang="it-IT" smtClean="0"/>
              <a:t>24/03/2015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Antonio Scinicariello - MIUR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26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1067</TotalTime>
  <Words>3375</Words>
  <Application>Microsoft Office PowerPoint</Application>
  <PresentationFormat>Presentazione su schermo (4:3)</PresentationFormat>
  <Paragraphs>459</Paragraphs>
  <Slides>51</Slides>
  <Notes>42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51</vt:i4>
      </vt:variant>
    </vt:vector>
  </HeadingPairs>
  <TitlesOfParts>
    <vt:vector size="52" baseType="lpstr">
      <vt:lpstr>Onde</vt:lpstr>
      <vt:lpstr> Esame di Stato 2015 </vt:lpstr>
      <vt:lpstr> Esame di Stato 2015 </vt:lpstr>
      <vt:lpstr> Esame di Stato 2015 </vt:lpstr>
      <vt:lpstr> Esame di Stato 2015 </vt:lpstr>
      <vt:lpstr> Esame di Stato 2015 </vt:lpstr>
      <vt:lpstr> Esame di Stato 2015 </vt:lpstr>
      <vt:lpstr> Esame di Stato 2015 </vt:lpstr>
      <vt:lpstr> Esame di Stato 2015 </vt:lpstr>
      <vt:lpstr> Esame di Stato 2015 </vt:lpstr>
      <vt:lpstr> Esame di Stato 2015 </vt:lpstr>
      <vt:lpstr> Esame di Stato 2015 </vt:lpstr>
      <vt:lpstr> Esame di Stato 2015 </vt:lpstr>
      <vt:lpstr> Esame di Stato 2015 </vt:lpstr>
      <vt:lpstr> Esame di Stato 2015 </vt:lpstr>
      <vt:lpstr>Esame di Stato 2015 </vt:lpstr>
      <vt:lpstr>Esame di Stato 2015 </vt:lpstr>
      <vt:lpstr> Esame di Stato 2015 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Esami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  <vt:lpstr>Esame di Stato 2015 La Struttura della Seconda Prova Scritta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MIUR</dc:creator>
  <cp:lastModifiedBy>MIUR</cp:lastModifiedBy>
  <cp:revision>95</cp:revision>
  <cp:lastPrinted>2015-03-10T14:30:35Z</cp:lastPrinted>
  <dcterms:created xsi:type="dcterms:W3CDTF">2015-03-09T09:41:43Z</dcterms:created>
  <dcterms:modified xsi:type="dcterms:W3CDTF">2015-03-24T11:58:29Z</dcterms:modified>
</cp:coreProperties>
</file>